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83" r:id="rId17"/>
    <p:sldId id="284" r:id="rId18"/>
    <p:sldId id="285" r:id="rId19"/>
    <p:sldId id="286" r:id="rId20"/>
    <p:sldId id="287" r:id="rId21"/>
    <p:sldId id="278" r:id="rId22"/>
    <p:sldId id="281" r:id="rId2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43"/>
    <p:restoredTop sz="93822"/>
  </p:normalViewPr>
  <p:slideViewPr>
    <p:cSldViewPr snapToGrid="0">
      <p:cViewPr varScale="1">
        <p:scale>
          <a:sx n="68" d="100"/>
          <a:sy n="68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11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5103812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76262" y="6248400"/>
            <a:ext cx="281939" cy="287085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 sz="14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9pPr>
    </p:titleStyle>
    <p:bodyStyle>
      <a:lvl1pPr marL="332184" marR="0" indent="-332184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1pPr>
      <a:lvl2pPr marL="773565" marR="0" indent="-316365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2pPr>
      <a:lvl3pPr marL="1209675" marR="0" indent="-295275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3pPr>
      <a:lvl4pPr marL="1725930" marR="0" indent="-354330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Pct val="100000"/>
        <a:buFontTx/>
        <a:buChar char="–"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4pPr>
      <a:lvl5pPr marL="2222500" marR="0" indent="-393700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Pct val="100000"/>
        <a:buFontTx/>
        <a:buChar char="»"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5pPr>
      <a:lvl6pPr marL="288035" marR="0" indent="1997965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6pPr>
      <a:lvl7pPr marL="288035" marR="0" indent="2455165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7pPr>
      <a:lvl8pPr marL="288035" marR="0" indent="2912365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8pPr>
      <a:lvl9pPr marL="288035" marR="0" indent="3369564" algn="l" defTabSz="768094" rtl="0" latinLnBrk="0">
        <a:lnSpc>
          <a:spcPct val="12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9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29" name="Fredericksburg Host Lions Orientation…"/>
          <p:cNvSpPr txBox="1"/>
          <p:nvPr/>
        </p:nvSpPr>
        <p:spPr>
          <a:xfrm>
            <a:off x="0" y="3594100"/>
            <a:ext cx="9144000" cy="3308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3000" b="1">
                <a:solidFill>
                  <a:srgbClr val="CC00FF"/>
                </a:solidFill>
                <a:latin typeface="Broadway"/>
                <a:ea typeface="Broadway"/>
                <a:cs typeface="Broadway"/>
                <a:sym typeface="Broadway"/>
              </a:defRPr>
            </a:pPr>
            <a:r>
              <a:rPr lang="en-US" sz="5400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Orientation for</a:t>
            </a:r>
          </a:p>
          <a:p>
            <a:pPr>
              <a:defRPr sz="3000" b="1">
                <a:solidFill>
                  <a:srgbClr val="CC00FF"/>
                </a:solidFill>
                <a:latin typeface="Broadway"/>
                <a:ea typeface="Broadway"/>
                <a:cs typeface="Broadway"/>
                <a:sym typeface="Broadway"/>
              </a:defRPr>
            </a:pPr>
            <a:r>
              <a:rPr lang="en-US" sz="5400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Prospective</a:t>
            </a:r>
          </a:p>
          <a:p>
            <a:pPr>
              <a:defRPr sz="3000" b="1">
                <a:solidFill>
                  <a:srgbClr val="CC00FF"/>
                </a:solidFill>
                <a:latin typeface="Broadway"/>
                <a:ea typeface="Broadway"/>
                <a:cs typeface="Broadway"/>
                <a:sym typeface="Broadway"/>
              </a:defRPr>
            </a:pPr>
            <a:r>
              <a:rPr lang="en-US" sz="5400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New Members</a:t>
            </a:r>
            <a:endParaRPr sz="5400" dirty="0">
              <a:solidFill>
                <a:schemeClr val="accent4">
                  <a:lumMod val="75000"/>
                </a:schemeClr>
              </a:solidFill>
              <a:latin typeface="+mj-ea"/>
              <a:ea typeface="+mj-ea"/>
            </a:endParaRPr>
          </a:p>
          <a:p>
            <a:pPr lvl="4" algn="l">
              <a:lnSpc>
                <a:spcPct val="90000"/>
              </a:lnSpc>
              <a:spcBef>
                <a:spcPts val="2400"/>
              </a:spcBef>
              <a:defRPr sz="3000" b="1">
                <a:solidFill>
                  <a:srgbClr val="CC00FF"/>
                </a:solidFill>
                <a:latin typeface="Broadway"/>
                <a:ea typeface="Broadway"/>
                <a:cs typeface="Broadway"/>
                <a:sym typeface="Broadway"/>
              </a:defRPr>
            </a:pPr>
            <a:r>
              <a:rPr dirty="0"/>
              <a:t>                          </a:t>
            </a:r>
          </a:p>
        </p:txBody>
      </p:sp>
      <p:pic>
        <p:nvPicPr>
          <p:cNvPr id="3" name="Picture 2" descr="A logo with lions heads and a letter l&#10;&#10;Description automatically generated">
            <a:extLst>
              <a:ext uri="{FF2B5EF4-FFF2-40B4-BE49-F238E27FC236}">
                <a16:creationId xmlns:a16="http://schemas.microsoft.com/office/drawing/2014/main" id="{09FACB8A-B003-5197-35A6-02C4377EF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60400"/>
            <a:ext cx="2895600" cy="2870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8FC28B7-8558-3794-3E95-7B5228476722}"/>
              </a:ext>
            </a:extLst>
          </p:cNvPr>
          <p:cNvSpPr/>
          <p:nvPr/>
        </p:nvSpPr>
        <p:spPr>
          <a:xfrm>
            <a:off x="3048000" y="582071"/>
            <a:ext cx="3048000" cy="3035300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EE2B18-965B-21E3-5413-82ED77B6F0A0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62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88" name="Charitable Arm of Lions Clubs International…"/>
          <p:cNvSpPr txBox="1">
            <a:spLocks noGrp="1"/>
          </p:cNvSpPr>
          <p:nvPr>
            <p:ph type="body" idx="4294967295"/>
          </p:nvPr>
        </p:nvSpPr>
        <p:spPr>
          <a:xfrm>
            <a:off x="406401" y="2974410"/>
            <a:ext cx="3403600" cy="31331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3200"/>
            </a:pPr>
            <a:r>
              <a:rPr sz="2400" b="0" dirty="0"/>
              <a:t>Charitable </a:t>
            </a:r>
            <a:r>
              <a:rPr lang="en-US" sz="2400" b="0" dirty="0"/>
              <a:t>A</a:t>
            </a:r>
            <a:r>
              <a:rPr sz="2400" b="0" dirty="0"/>
              <a:t>rm of</a:t>
            </a:r>
            <a:br>
              <a:rPr lang="en-US" sz="2400" b="0" dirty="0"/>
            </a:br>
            <a:r>
              <a:rPr sz="2400" b="0" dirty="0"/>
              <a:t> </a:t>
            </a:r>
            <a:r>
              <a:rPr lang="en-US" sz="2400" b="0" dirty="0"/>
              <a:t>   </a:t>
            </a:r>
            <a:r>
              <a:rPr sz="2400" b="0" dirty="0"/>
              <a:t>Lions International</a:t>
            </a:r>
            <a:br>
              <a:rPr lang="en-US" sz="2400" b="0" dirty="0"/>
            </a:br>
            <a:endParaRPr sz="2400" b="0" dirty="0"/>
          </a:p>
          <a:p>
            <a:pPr marL="214312" indent="-214312">
              <a:lnSpc>
                <a:spcPct val="100000"/>
              </a:lnSpc>
              <a:buFont typeface="Times New Roman"/>
              <a:buChar char="➢"/>
              <a:defRPr sz="3200"/>
            </a:pPr>
            <a:r>
              <a:rPr sz="2400" b="0" dirty="0"/>
              <a:t>Disaster Relief </a:t>
            </a:r>
            <a:br>
              <a:rPr lang="en-US" sz="2400" b="0" dirty="0"/>
            </a:br>
            <a:endParaRPr sz="2400" b="0" dirty="0"/>
          </a:p>
          <a:p>
            <a:pPr marL="214312" indent="-214312">
              <a:lnSpc>
                <a:spcPct val="100000"/>
              </a:lnSpc>
              <a:buFont typeface="Times New Roman"/>
              <a:buChar char="➢"/>
              <a:defRPr sz="3200"/>
            </a:pPr>
            <a:r>
              <a:rPr sz="2400" b="0" dirty="0"/>
              <a:t>Grants</a:t>
            </a:r>
            <a:r>
              <a:rPr lang="en-US" sz="2400" b="0" dirty="0"/>
              <a:t> to Clubs</a:t>
            </a:r>
            <a:br>
              <a:rPr lang="en-US" sz="2400" b="0" dirty="0"/>
            </a:br>
            <a:endParaRPr sz="2400" b="0" dirty="0"/>
          </a:p>
          <a:p>
            <a:pPr marL="214312" indent="-214312">
              <a:lnSpc>
                <a:spcPct val="100000"/>
              </a:lnSpc>
              <a:buFont typeface="Times New Roman"/>
              <a:buChar char="➢"/>
              <a:defRPr sz="3200"/>
            </a:pPr>
            <a:r>
              <a:rPr sz="2400" b="0" dirty="0"/>
              <a:t>Website: </a:t>
            </a:r>
            <a:r>
              <a:rPr sz="2400" b="0" dirty="0" err="1"/>
              <a:t>www.lcif.org</a:t>
            </a:r>
            <a:endParaRPr sz="2400" b="0" dirty="0"/>
          </a:p>
        </p:txBody>
      </p:sp>
      <p:pic>
        <p:nvPicPr>
          <p:cNvPr id="89" name="LCIFLogo.jpg" descr="LCIF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1733998"/>
            <a:ext cx="2946400" cy="896140"/>
          </a:xfrm>
          <a:prstGeom prst="rect">
            <a:avLst/>
          </a:prstGeom>
          <a:ln w="12700">
            <a:solidFill>
              <a:schemeClr val="accent4"/>
            </a:solidFill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B5FD51-D156-174B-CC15-FA71618E8D6B}"/>
              </a:ext>
            </a:extLst>
          </p:cNvPr>
          <p:cNvSpPr txBox="1"/>
          <p:nvPr/>
        </p:nvSpPr>
        <p:spPr>
          <a:xfrm>
            <a:off x="0" y="673098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LIONS INTERNATIONAL</a:t>
            </a:r>
          </a:p>
        </p:txBody>
      </p:sp>
      <p:pic>
        <p:nvPicPr>
          <p:cNvPr id="4" name="LionLogo2c" descr="LionLogo2c">
            <a:extLst>
              <a:ext uri="{FF2B5EF4-FFF2-40B4-BE49-F238E27FC236}">
                <a16:creationId xmlns:a16="http://schemas.microsoft.com/office/drawing/2014/main" id="{254DD11A-EF32-7E3F-B0A5-36AB4F2EA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686916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onate approximately $449 million and 76 million hours each year…">
            <a:extLst>
              <a:ext uri="{FF2B5EF4-FFF2-40B4-BE49-F238E27FC236}">
                <a16:creationId xmlns:a16="http://schemas.microsoft.com/office/drawing/2014/main" id="{22F82D0F-5849-B716-56C4-539E4523F6C3}"/>
              </a:ext>
            </a:extLst>
          </p:cNvPr>
          <p:cNvSpPr txBox="1">
            <a:spLocks/>
          </p:cNvSpPr>
          <p:nvPr/>
        </p:nvSpPr>
        <p:spPr>
          <a:xfrm>
            <a:off x="3784599" y="2930870"/>
            <a:ext cx="5029199" cy="3749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332184" marR="0" indent="-33218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773565" marR="0" indent="-316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1209675" marR="0" indent="-29527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1725930" marR="0" indent="-35433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2222500" marR="0" indent="-39370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288035" marR="0" indent="19979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288035" marR="0" indent="24551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288035" marR="0" indent="2912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288035" marR="0" indent="336956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marL="214312" indent="-214312" hangingPunct="1">
              <a:lnSpc>
                <a:spcPct val="100000"/>
              </a:lnSpc>
              <a:buFont typeface="Times New Roman"/>
              <a:buChar char="➢"/>
              <a:defRPr sz="2800">
                <a:solidFill>
                  <a:srgbClr val="CC00FF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Donated $1.2B since 1968.</a:t>
            </a:r>
            <a:br>
              <a:rPr lang="en-US" sz="2400" b="0" dirty="0">
                <a:solidFill>
                  <a:schemeClr val="tx1"/>
                </a:solidFill>
              </a:rPr>
            </a:br>
            <a:endParaRPr lang="en-US" sz="2400" b="0" dirty="0">
              <a:solidFill>
                <a:schemeClr val="tx1"/>
              </a:solidFill>
            </a:endParaRPr>
          </a:p>
          <a:p>
            <a:pPr marL="214312" indent="-214312" hangingPunct="1">
              <a:lnSpc>
                <a:spcPct val="100000"/>
              </a:lnSpc>
              <a:buFont typeface="Times New Roman"/>
              <a:buChar char="➢"/>
              <a:defRPr sz="2800">
                <a:solidFill>
                  <a:srgbClr val="CC00FF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76 million volunteer hours each year.</a:t>
            </a:r>
            <a:br>
              <a:rPr lang="en-US" sz="2400" b="0" dirty="0">
                <a:solidFill>
                  <a:schemeClr val="tx1"/>
                </a:solidFill>
              </a:rPr>
            </a:br>
            <a:endParaRPr lang="en-US" sz="2400" b="0" dirty="0">
              <a:solidFill>
                <a:schemeClr val="tx1"/>
              </a:solidFill>
            </a:endParaRP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800">
                <a:solidFill>
                  <a:srgbClr val="CC00FF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Equivalent of more than 30,000</a:t>
            </a:r>
            <a:br>
              <a:rPr lang="en-US" sz="2400" b="0" dirty="0">
                <a:solidFill>
                  <a:schemeClr val="tx1"/>
                </a:solidFill>
              </a:rPr>
            </a:br>
            <a:r>
              <a:rPr lang="en-US" sz="2400" b="0" dirty="0">
                <a:solidFill>
                  <a:schemeClr val="tx1"/>
                </a:solidFill>
              </a:rPr>
              <a:t>    people working full time for a year.</a:t>
            </a:r>
            <a:br>
              <a:rPr lang="en-US" sz="2400" b="0" dirty="0">
                <a:solidFill>
                  <a:schemeClr val="tx1"/>
                </a:solidFill>
              </a:rPr>
            </a:br>
            <a:endParaRPr lang="en-US" sz="2400" b="0" dirty="0">
              <a:solidFill>
                <a:schemeClr val="tx1"/>
              </a:solidFill>
            </a:endParaRP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800">
                <a:solidFill>
                  <a:srgbClr val="CC00FF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Goal: Serve 200 million people per</a:t>
            </a:r>
            <a:br>
              <a:rPr lang="en-US" sz="2400" b="0" dirty="0">
                <a:solidFill>
                  <a:schemeClr val="tx1"/>
                </a:solidFill>
              </a:rPr>
            </a:br>
            <a:r>
              <a:rPr lang="en-US" sz="2400" b="0" dirty="0">
                <a:solidFill>
                  <a:schemeClr val="tx1"/>
                </a:solidFill>
              </a:rPr>
              <a:t>    year.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8CFC35-2B65-721C-62D7-170055F1A4F2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154E83-E311-01D8-9839-96427A7337B6}"/>
              </a:ext>
            </a:extLst>
          </p:cNvPr>
          <p:cNvSpPr txBox="1"/>
          <p:nvPr/>
        </p:nvSpPr>
        <p:spPr>
          <a:xfrm>
            <a:off x="0" y="711200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MULTIPLE DISTRICT 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51BB2-F354-E496-07E5-F7DB877FFB2B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3A2E64-5777-FE37-720C-C9373587C631}"/>
              </a:ext>
            </a:extLst>
          </p:cNvPr>
          <p:cNvSpPr txBox="1"/>
          <p:nvPr/>
        </p:nvSpPr>
        <p:spPr>
          <a:xfrm>
            <a:off x="0" y="1574800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COMMONWEALTH OF VIRGINIA</a:t>
            </a:r>
          </a:p>
        </p:txBody>
      </p:sp>
      <p:pic>
        <p:nvPicPr>
          <p:cNvPr id="8" name="MCj04374310000[1]" descr="MCj04374310000[1]">
            <a:extLst>
              <a:ext uri="{FF2B5EF4-FFF2-40B4-BE49-F238E27FC236}">
                <a16:creationId xmlns:a16="http://schemas.microsoft.com/office/drawing/2014/main" id="{9CC59547-4560-862B-6D18-7B66B8C2F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301" y="1828799"/>
            <a:ext cx="4133850" cy="3848515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E1ED7C-DDFA-89B9-0D03-D89E302CEF55}"/>
              </a:ext>
            </a:extLst>
          </p:cNvPr>
          <p:cNvSpPr txBox="1"/>
          <p:nvPr/>
        </p:nvSpPr>
        <p:spPr>
          <a:xfrm>
            <a:off x="889000" y="2616200"/>
            <a:ext cx="3048000" cy="25545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200" marR="0" indent="-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District L</a:t>
            </a:r>
            <a:b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</a:b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Helvetica"/>
            </a:endParaRPr>
          </a:p>
          <a:p>
            <a:pPr marL="457200" marR="0" indent="-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dirty="0">
                <a:latin typeface="+mj-lt"/>
              </a:rPr>
              <a:t>District C</a:t>
            </a: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  <a:p>
            <a:pPr marL="457200" marR="0" indent="-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District 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9BE8DA-23CD-9714-BAC8-1A6B83F5F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42" y="2331626"/>
            <a:ext cx="8655752" cy="3916776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1D62C4-B363-A419-4EC0-1C3475B12D42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860A04-8D85-F9CB-E255-DFACB8D18119}"/>
              </a:ext>
            </a:extLst>
          </p:cNvPr>
          <p:cNvSpPr txBox="1"/>
          <p:nvPr/>
        </p:nvSpPr>
        <p:spPr>
          <a:xfrm>
            <a:off x="0" y="711200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DISTRICT 24-L</a:t>
            </a:r>
          </a:p>
        </p:txBody>
      </p:sp>
      <p:pic>
        <p:nvPicPr>
          <p:cNvPr id="7" name="Picture 6" descr="A group of logos with text&#10;&#10;Description automatically generated">
            <a:extLst>
              <a:ext uri="{FF2B5EF4-FFF2-40B4-BE49-F238E27FC236}">
                <a16:creationId xmlns:a16="http://schemas.microsoft.com/office/drawing/2014/main" id="{5566043D-15E4-93C6-5B20-59CFA0D81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42" y="1625600"/>
            <a:ext cx="2355905" cy="1981200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109" name="70 Clubs…"/>
          <p:cNvSpPr txBox="1">
            <a:spLocks noGrp="1"/>
          </p:cNvSpPr>
          <p:nvPr>
            <p:ph type="body" idx="4294967295"/>
          </p:nvPr>
        </p:nvSpPr>
        <p:spPr>
          <a:xfrm>
            <a:off x="4647015" y="1746250"/>
            <a:ext cx="4319185" cy="51117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0890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70 Clubs</a:t>
            </a:r>
            <a:endParaRPr lang="en-US" sz="3000" b="0" dirty="0"/>
          </a:p>
          <a:p>
            <a:pPr marL="270890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endParaRPr sz="3000" b="0" dirty="0"/>
          </a:p>
          <a:p>
            <a:pPr marL="270890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Zone F</a:t>
            </a:r>
            <a:r>
              <a:rPr lang="en-US" sz="3000" b="0" dirty="0"/>
              <a:t>:</a:t>
            </a:r>
            <a:endParaRPr sz="3000" b="0" dirty="0"/>
          </a:p>
          <a:p>
            <a:pPr marL="632079" lvl="1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Fredericksburg Host</a:t>
            </a:r>
          </a:p>
          <a:p>
            <a:pPr marL="632079" lvl="1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Greater Falls Run</a:t>
            </a:r>
          </a:p>
          <a:p>
            <a:pPr marL="632079" lvl="1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Stafford</a:t>
            </a:r>
            <a:r>
              <a:rPr lang="en-US" sz="3000" b="0" dirty="0"/>
              <a:t> County</a:t>
            </a:r>
            <a:endParaRPr sz="3000" b="0" dirty="0"/>
          </a:p>
          <a:p>
            <a:pPr marL="632079" lvl="1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Aquia </a:t>
            </a:r>
            <a:r>
              <a:rPr sz="3000" b="0" dirty="0" err="1"/>
              <a:t>H</a:t>
            </a:r>
            <a:r>
              <a:rPr lang="en-US" sz="3000" b="0" dirty="0" err="1"/>
              <a:t>arbour</a:t>
            </a:r>
            <a:r>
              <a:rPr lang="en-US" sz="3000" b="0" dirty="0"/>
              <a:t> H</a:t>
            </a:r>
            <a:r>
              <a:rPr sz="3000" b="0" dirty="0"/>
              <a:t>ost</a:t>
            </a:r>
          </a:p>
          <a:p>
            <a:pPr marL="632079" lvl="1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Aquia Evening</a:t>
            </a:r>
          </a:p>
          <a:p>
            <a:pPr marL="632079" lvl="1" indent="-270890" defTabSz="722376">
              <a:lnSpc>
                <a:spcPct val="100000"/>
              </a:lnSpc>
              <a:spcBef>
                <a:spcPts val="600"/>
              </a:spcBef>
              <a:buFont typeface="Times New Roman"/>
              <a:buChar char="➢"/>
              <a:defRPr sz="2900"/>
            </a:pPr>
            <a:r>
              <a:rPr sz="3000" b="0" dirty="0"/>
              <a:t>Westmoreland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FBE938-FB14-878D-9721-56EC11C50FE8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F10D1-96F1-8A5B-4FAC-F27EC39BCD2A}"/>
              </a:ext>
            </a:extLst>
          </p:cNvPr>
          <p:cNvSpPr txBox="1"/>
          <p:nvPr/>
        </p:nvSpPr>
        <p:spPr>
          <a:xfrm>
            <a:off x="0" y="738912"/>
            <a:ext cx="914400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DISTRICT 24-L</a:t>
            </a:r>
            <a:endParaRPr lang="en-US" sz="4400" dirty="0"/>
          </a:p>
        </p:txBody>
      </p:sp>
      <p:pic>
        <p:nvPicPr>
          <p:cNvPr id="7" name="Picture 6" descr="A group of logos with text&#10;&#10;Description automatically generated">
            <a:extLst>
              <a:ext uri="{FF2B5EF4-FFF2-40B4-BE49-F238E27FC236}">
                <a16:creationId xmlns:a16="http://schemas.microsoft.com/office/drawing/2014/main" id="{62A4DE8D-9123-1170-C5F4-2E87D4AF8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43" y="609598"/>
            <a:ext cx="1065558" cy="896082"/>
          </a:xfrm>
          <a:prstGeom prst="rect">
            <a:avLst/>
          </a:prstGeom>
          <a:ln>
            <a:solidFill>
              <a:schemeClr val="accent4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D6E8AC-8C8C-0268-D5FA-689F9E60F8A0}"/>
              </a:ext>
            </a:extLst>
          </p:cNvPr>
          <p:cNvSpPr txBox="1"/>
          <p:nvPr/>
        </p:nvSpPr>
        <p:spPr>
          <a:xfrm>
            <a:off x="382243" y="1841500"/>
            <a:ext cx="4114743" cy="42780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District Governor &amp;</a:t>
            </a:r>
            <a:b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</a:br>
            <a:r>
              <a:rPr lang="en-US" sz="3000" dirty="0">
                <a:latin typeface="+mj-lt"/>
              </a:rPr>
              <a:t>Cabinet</a:t>
            </a:r>
            <a:br>
              <a:rPr lang="en-US" sz="3000" dirty="0">
                <a:latin typeface="+mj-lt"/>
              </a:rPr>
            </a:br>
            <a:endParaRPr lang="en-US" sz="3000" dirty="0">
              <a:latin typeface="+mj-lt"/>
            </a:endParaRP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2-3 District Meetings &amp;</a:t>
            </a:r>
            <a:r>
              <a:rPr lang="en-US" sz="3000" dirty="0">
                <a:latin typeface="+mj-lt"/>
              </a:rPr>
              <a:t> 1 State Convention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3000" dirty="0">
              <a:latin typeface="+mj-lt"/>
            </a:endParaRPr>
          </a:p>
          <a:p>
            <a:pPr marL="342900" marR="0" indent="-3429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000" dirty="0">
                <a:latin typeface="+mj-lt"/>
              </a:rPr>
              <a:t>Website: </a:t>
            </a:r>
            <a:br>
              <a:rPr lang="en-US" sz="3000" dirty="0">
                <a:latin typeface="+mj-lt"/>
              </a:rPr>
            </a:br>
            <a:r>
              <a:rPr lang="en-US" sz="3000" dirty="0" err="1">
                <a:latin typeface="+mj-lt"/>
              </a:rPr>
              <a:t>wwwvalions.org</a:t>
            </a:r>
            <a:endParaRPr lang="en-US" sz="3000" dirty="0">
              <a:latin typeface="+mj-lt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55A410-D22B-F74A-D847-9F821D4E8156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114" name="Fredericksburg Host Lions Club"/>
          <p:cNvSpPr txBox="1">
            <a:spLocks noGrp="1"/>
          </p:cNvSpPr>
          <p:nvPr>
            <p:ph type="title" idx="4294967295"/>
          </p:nvPr>
        </p:nvSpPr>
        <p:spPr>
          <a:xfrm>
            <a:off x="0" y="698498"/>
            <a:ext cx="9144000" cy="762000"/>
          </a:xfrm>
          <a:prstGeom prst="rect">
            <a:avLst/>
          </a:prstGeom>
        </p:spPr>
        <p:txBody>
          <a:bodyPr>
            <a:normAutofit/>
          </a:bodyPr>
          <a:lstStyle>
            <a:lvl1pPr defTabSz="896111">
              <a:defRPr sz="4312" b="1"/>
            </a:lvl1pPr>
          </a:lstStyle>
          <a:p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CDC085-0C79-353C-9AA5-1E95D48F0D24}"/>
              </a:ext>
            </a:extLst>
          </p:cNvPr>
          <p:cNvSpPr txBox="1"/>
          <p:nvPr/>
        </p:nvSpPr>
        <p:spPr>
          <a:xfrm>
            <a:off x="546099" y="1612898"/>
            <a:ext cx="8597901" cy="55707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		</a:t>
            </a: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Established November 24, 1938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dirty="0">
                <a:latin typeface="+mj-lt"/>
              </a:rPr>
              <a:t>		Membership: 91 </a:t>
            </a:r>
            <a:r>
              <a:rPr lang="en-US" sz="1800" dirty="0">
                <a:latin typeface="+mj-lt"/>
              </a:rPr>
              <a:t>(as of 6-17-26)</a:t>
            </a:r>
            <a:br>
              <a:rPr lang="en-US" sz="3000" dirty="0">
                <a:latin typeface="+mj-lt"/>
              </a:rPr>
            </a:br>
            <a:endParaRPr lang="en-US" sz="3000" dirty="0">
              <a:latin typeface="+mj-lt"/>
            </a:endParaRP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Meetings:</a:t>
            </a:r>
          </a:p>
          <a:p>
            <a:pPr lvl="5" algn="l"/>
            <a:r>
              <a:rPr lang="en-US" sz="3000" dirty="0">
                <a:latin typeface="+mj-lt"/>
              </a:rPr>
              <a:t>	1</a:t>
            </a:r>
            <a:r>
              <a:rPr lang="en-US" sz="3000" baseline="30000" dirty="0">
                <a:latin typeface="+mj-lt"/>
              </a:rPr>
              <a:t>st</a:t>
            </a:r>
            <a:r>
              <a:rPr lang="en-US" sz="3000" dirty="0">
                <a:latin typeface="+mj-lt"/>
              </a:rPr>
              <a:t> Wednesday – Planning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	2</a:t>
            </a:r>
            <a:r>
              <a:rPr kumimoji="0" lang="en-US" sz="30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nd</a:t>
            </a: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 Wednesday – Dinner </a:t>
            </a:r>
            <a:r>
              <a:rPr lang="en-US" sz="3000" dirty="0">
                <a:latin typeface="+mj-lt"/>
              </a:rPr>
              <a:t>-</a:t>
            </a: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 Ristorante Renato</a:t>
            </a:r>
            <a:b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</a:b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Helvetica"/>
            </a:endParaRP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en-US" sz="3000" dirty="0">
                <a:latin typeface="+mj-lt"/>
              </a:rPr>
              <a:t>2 Corporations: 501(c)(4) &amp; 501(c)(3)</a:t>
            </a:r>
            <a:br>
              <a:rPr lang="en-US" sz="3000" dirty="0">
                <a:latin typeface="+mj-lt"/>
              </a:rPr>
            </a:br>
            <a:endParaRPr lang="en-US" sz="3000" dirty="0">
              <a:latin typeface="+mj-lt"/>
            </a:endParaRP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Family Events: Picnics, Charter Night, Installation, Holiday Party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Helvetic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B6418E-2676-AA08-4800-518B6CE4E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99" y="1422398"/>
            <a:ext cx="1562101" cy="1548398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ECFEA0-BAE7-9C25-EE6C-472BB08242EB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122" name="Club President: Shirley Eye…"/>
          <p:cNvSpPr txBox="1">
            <a:spLocks noGrp="1"/>
          </p:cNvSpPr>
          <p:nvPr>
            <p:ph type="body" idx="4294967295"/>
          </p:nvPr>
        </p:nvSpPr>
        <p:spPr>
          <a:xfrm>
            <a:off x="190500" y="2377842"/>
            <a:ext cx="8877300" cy="4157643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President: </a:t>
            </a:r>
            <a:r>
              <a:rPr lang="en-US" sz="2200" b="0" dirty="0"/>
              <a:t>Aaron Hackett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Immediate Past President: </a:t>
            </a:r>
            <a:r>
              <a:rPr lang="en-US" sz="2200" b="0" dirty="0"/>
              <a:t>Debe Fults</a:t>
            </a:r>
            <a:endParaRPr sz="2200" b="0" dirty="0"/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1st </a:t>
            </a:r>
            <a:r>
              <a:rPr lang="en-US" sz="2200" b="0" dirty="0"/>
              <a:t>VP - </a:t>
            </a:r>
            <a:r>
              <a:rPr sz="2200" b="0" dirty="0"/>
              <a:t>Administration: </a:t>
            </a:r>
            <a:r>
              <a:rPr lang="en-US" sz="2200" b="0" dirty="0"/>
              <a:t>David Cropper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2nd </a:t>
            </a:r>
            <a:r>
              <a:rPr lang="en-US" sz="2200" b="0" dirty="0"/>
              <a:t>VP - </a:t>
            </a:r>
            <a:r>
              <a:rPr sz="2200" b="0" dirty="0"/>
              <a:t>Fundraising: </a:t>
            </a:r>
            <a:r>
              <a:rPr lang="en-US" sz="2200" b="0" dirty="0"/>
              <a:t>Sally Cooney Anderson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3rd </a:t>
            </a:r>
            <a:r>
              <a:rPr lang="en-US" sz="2200" b="0" dirty="0"/>
              <a:t>VP - </a:t>
            </a:r>
            <a:r>
              <a:rPr sz="2200" b="0" dirty="0"/>
              <a:t>Service: </a:t>
            </a:r>
            <a:r>
              <a:rPr lang="en-US" sz="2200" b="0" dirty="0"/>
              <a:t>Glenda McBride</a:t>
            </a:r>
            <a:r>
              <a:rPr sz="2200" b="0" dirty="0"/>
              <a:t>	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Secretary: Marie Knox</a:t>
            </a:r>
            <a:r>
              <a:rPr lang="en-US" sz="2200" b="0" dirty="0"/>
              <a:t>v</a:t>
            </a:r>
            <a:r>
              <a:rPr sz="2200" b="0" dirty="0"/>
              <a:t>ille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sz="2200" b="0" dirty="0"/>
              <a:t>Treasurer: </a:t>
            </a:r>
            <a:r>
              <a:rPr lang="en-US" sz="2200" b="0" dirty="0"/>
              <a:t>Sean Parman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lang="en-US" sz="2200" b="0" dirty="0"/>
              <a:t>Lion Tamer: Relda </a:t>
            </a:r>
            <a:r>
              <a:rPr lang="en-US" sz="2200" b="0" dirty="0" err="1"/>
              <a:t>Larguet</a:t>
            </a:r>
            <a:endParaRPr lang="en-US" sz="2200" b="0" dirty="0"/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lang="en-US" sz="2200" b="0" dirty="0"/>
              <a:t>Tail Twister: Ev Andrianos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lang="en-US" sz="2200" b="0" dirty="0"/>
              <a:t>Membership Director: Ken Lapin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lang="en-US" sz="2200" b="0" dirty="0"/>
              <a:t>LCIF Coordinator: Carol Byers</a:t>
            </a:r>
          </a:p>
          <a:p>
            <a:pPr defTabSz="314918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  <a:defRPr sz="1599"/>
            </a:pPr>
            <a:r>
              <a:rPr lang="en-US" sz="2200" b="0" dirty="0"/>
              <a:t>Directors: Caroline Burnett, Dawn Richards, Dena Cooke, Charles Hoskins</a:t>
            </a:r>
            <a:endParaRPr sz="2200" b="0" dirty="0"/>
          </a:p>
        </p:txBody>
      </p:sp>
      <p:sp>
        <p:nvSpPr>
          <p:cNvPr id="4" name="Fredericksburg Host Lions Club">
            <a:extLst>
              <a:ext uri="{FF2B5EF4-FFF2-40B4-BE49-F238E27FC236}">
                <a16:creationId xmlns:a16="http://schemas.microsoft.com/office/drawing/2014/main" id="{233CE44E-013F-B3F7-ACE9-0CEE6C4D6EBF}"/>
              </a:ext>
            </a:extLst>
          </p:cNvPr>
          <p:cNvSpPr txBox="1">
            <a:spLocks/>
          </p:cNvSpPr>
          <p:nvPr/>
        </p:nvSpPr>
        <p:spPr>
          <a:xfrm>
            <a:off x="0" y="698498"/>
            <a:ext cx="91440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ctr" defTabSz="89611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312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9DA6FC-A956-A105-B74E-150209A1F6D5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D5CF46-39DF-C76E-4426-411CEB46F5D7}"/>
              </a:ext>
            </a:extLst>
          </p:cNvPr>
          <p:cNvSpPr txBox="1"/>
          <p:nvPr/>
        </p:nvSpPr>
        <p:spPr>
          <a:xfrm>
            <a:off x="0" y="1638300"/>
            <a:ext cx="91440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2026-2027 OFFICERS &amp; DIRECTORS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9F025-2467-DBCC-7EFC-4639C0B14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630964-FC55-7A01-FEC1-7177A9245A9C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0" name="Slide Number">
            <a:extLst>
              <a:ext uri="{FF2B5EF4-FFF2-40B4-BE49-F238E27FC236}">
                <a16:creationId xmlns:a16="http://schemas.microsoft.com/office/drawing/2014/main" id="{E434F48D-A67D-BFF6-38C0-2CE3A54E37AD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sp>
        <p:nvSpPr>
          <p:cNvPr id="4" name="Fredericksburg Host Lions Club">
            <a:extLst>
              <a:ext uri="{FF2B5EF4-FFF2-40B4-BE49-F238E27FC236}">
                <a16:creationId xmlns:a16="http://schemas.microsoft.com/office/drawing/2014/main" id="{A706DB0C-B147-A0C5-EBB3-053E02B6013D}"/>
              </a:ext>
            </a:extLst>
          </p:cNvPr>
          <p:cNvSpPr txBox="1">
            <a:spLocks/>
          </p:cNvSpPr>
          <p:nvPr/>
        </p:nvSpPr>
        <p:spPr>
          <a:xfrm>
            <a:off x="0" y="698498"/>
            <a:ext cx="91440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ctr" defTabSz="89611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312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FF930D-0CAA-92DF-0A83-3DFE9B273458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6FAE56-3CEE-A0C0-0CF3-133653A7E5DF}"/>
              </a:ext>
            </a:extLst>
          </p:cNvPr>
          <p:cNvSpPr txBox="1"/>
          <p:nvPr/>
        </p:nvSpPr>
        <p:spPr>
          <a:xfrm>
            <a:off x="0" y="1638300"/>
            <a:ext cx="91440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PRIMARY SERVICE ACTIVITIES</a:t>
            </a:r>
          </a:p>
        </p:txBody>
      </p:sp>
      <p:sp>
        <p:nvSpPr>
          <p:cNvPr id="3" name="Eyeglasses, Eye Exams, and Glaucoma Screening…">
            <a:extLst>
              <a:ext uri="{FF2B5EF4-FFF2-40B4-BE49-F238E27FC236}">
                <a16:creationId xmlns:a16="http://schemas.microsoft.com/office/drawing/2014/main" id="{C0009D49-30B9-AD33-31E5-403C7638AD8F}"/>
              </a:ext>
            </a:extLst>
          </p:cNvPr>
          <p:cNvSpPr txBox="1">
            <a:spLocks/>
          </p:cNvSpPr>
          <p:nvPr/>
        </p:nvSpPr>
        <p:spPr>
          <a:xfrm>
            <a:off x="228600" y="2489200"/>
            <a:ext cx="7947658" cy="381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Autofit/>
          </a:bodyPr>
          <a:lstStyle>
            <a:lvl1pPr marL="332184" marR="0" indent="-33218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773565" marR="0" indent="-316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1209675" marR="0" indent="-29527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1725930" marR="0" indent="-35433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2222500" marR="0" indent="-39370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288035" marR="0" indent="19979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288035" marR="0" indent="24551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288035" marR="0" indent="2912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288035" marR="0" indent="336956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Vision &amp; Hearing Screenings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Eyeglasses &amp; Hearing Aids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Eyeglass Recycling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Diabetes Education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Youth &amp; School Program Support, including Scholarships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Hunger Eradication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Financial and Volunteer Support for other Non-Profits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Flexibility in Service Activities</a:t>
            </a:r>
          </a:p>
          <a:p>
            <a:pPr marL="294894" indent="-294894" defTabSz="660561" hangingPunct="1">
              <a:lnSpc>
                <a:spcPct val="100000"/>
              </a:lnSpc>
              <a:buFont typeface="Times New Roman"/>
              <a:buChar char="➢"/>
              <a:defRPr sz="2064"/>
            </a:pPr>
            <a:r>
              <a:rPr lang="en-US" sz="2200" b="0" dirty="0"/>
              <a:t>Donate more than $60,000 to our community each year</a:t>
            </a:r>
          </a:p>
        </p:txBody>
      </p:sp>
    </p:spTree>
    <p:extLst>
      <p:ext uri="{BB962C8B-B14F-4D97-AF65-F5344CB8AC3E}">
        <p14:creationId xmlns:p14="http://schemas.microsoft.com/office/powerpoint/2010/main" val="95829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89BBD-96C3-6D73-8190-049004E53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55B80D-C20D-FFAA-FDD1-00E22DF3C4EC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0" name="Slide Number">
            <a:extLst>
              <a:ext uri="{FF2B5EF4-FFF2-40B4-BE49-F238E27FC236}">
                <a16:creationId xmlns:a16="http://schemas.microsoft.com/office/drawing/2014/main" id="{3F13A083-AED8-8EF5-C7B7-D82B1D68523F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4" name="Fredericksburg Host Lions Club">
            <a:extLst>
              <a:ext uri="{FF2B5EF4-FFF2-40B4-BE49-F238E27FC236}">
                <a16:creationId xmlns:a16="http://schemas.microsoft.com/office/drawing/2014/main" id="{FA4AE8E1-CFCD-EBF3-8872-24C4C55D7BC3}"/>
              </a:ext>
            </a:extLst>
          </p:cNvPr>
          <p:cNvSpPr txBox="1">
            <a:spLocks/>
          </p:cNvSpPr>
          <p:nvPr/>
        </p:nvSpPr>
        <p:spPr>
          <a:xfrm>
            <a:off x="0" y="698498"/>
            <a:ext cx="91440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ctr" defTabSz="89611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312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DA2DA7-71DD-4390-D8E4-566505C851C8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F84215-DD17-BED2-B8EE-41D8EDFDBC0C}"/>
              </a:ext>
            </a:extLst>
          </p:cNvPr>
          <p:cNvSpPr txBox="1"/>
          <p:nvPr/>
        </p:nvSpPr>
        <p:spPr>
          <a:xfrm>
            <a:off x="0" y="1638300"/>
            <a:ext cx="91440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PRIMARY FUNDRAISING ACTIVITIES</a:t>
            </a:r>
          </a:p>
        </p:txBody>
      </p:sp>
      <p:sp>
        <p:nvSpPr>
          <p:cNvPr id="7" name="Golf Tournament - Fall…">
            <a:extLst>
              <a:ext uri="{FF2B5EF4-FFF2-40B4-BE49-F238E27FC236}">
                <a16:creationId xmlns:a16="http://schemas.microsoft.com/office/drawing/2014/main" id="{EBADE2B8-CD88-91AC-3012-C124E6CF3297}"/>
              </a:ext>
            </a:extLst>
          </p:cNvPr>
          <p:cNvSpPr txBox="1">
            <a:spLocks/>
          </p:cNvSpPr>
          <p:nvPr/>
        </p:nvSpPr>
        <p:spPr>
          <a:xfrm>
            <a:off x="544826" y="2408023"/>
            <a:ext cx="8599173" cy="4330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Autofit/>
          </a:bodyPr>
          <a:lstStyle>
            <a:lvl1pPr marL="332184" marR="0" indent="-33218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773565" marR="0" indent="-316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1209675" marR="0" indent="-29527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1725930" marR="0" indent="-35433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2222500" marR="0" indent="-39370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288035" marR="0" indent="19979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288035" marR="0" indent="24551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288035" marR="0" indent="2912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288035" marR="0" indent="336956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marL="342900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Golf Tournament - Fall</a:t>
            </a:r>
          </a:p>
          <a:p>
            <a:pPr marL="342900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Christmas Tree Sales - November/December</a:t>
            </a:r>
          </a:p>
          <a:p>
            <a:pPr marL="342900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White House Christmas Ornaments – October-December</a:t>
            </a:r>
          </a:p>
          <a:p>
            <a:pPr marL="342900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Reverse Raffle - Spring</a:t>
            </a:r>
          </a:p>
          <a:p>
            <a:pPr marL="342900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Corporate &amp; Individual Sponsors and Donors</a:t>
            </a:r>
          </a:p>
        </p:txBody>
      </p:sp>
    </p:spTree>
    <p:extLst>
      <p:ext uri="{BB962C8B-B14F-4D97-AF65-F5344CB8AC3E}">
        <p14:creationId xmlns:p14="http://schemas.microsoft.com/office/powerpoint/2010/main" val="42716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FD9B9-1072-15E0-90EA-DC522AEC5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66565B-F15C-D824-9A54-CFF356047258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0" name="Slide Number">
            <a:extLst>
              <a:ext uri="{FF2B5EF4-FFF2-40B4-BE49-F238E27FC236}">
                <a16:creationId xmlns:a16="http://schemas.microsoft.com/office/drawing/2014/main" id="{E5FFEF6C-D9F9-5F58-B208-E28BFE9340A5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sp>
        <p:nvSpPr>
          <p:cNvPr id="4" name="Fredericksburg Host Lions Club">
            <a:extLst>
              <a:ext uri="{FF2B5EF4-FFF2-40B4-BE49-F238E27FC236}">
                <a16:creationId xmlns:a16="http://schemas.microsoft.com/office/drawing/2014/main" id="{E00F82E7-1A15-BB95-03B9-FCBBE29B0207}"/>
              </a:ext>
            </a:extLst>
          </p:cNvPr>
          <p:cNvSpPr txBox="1">
            <a:spLocks/>
          </p:cNvSpPr>
          <p:nvPr/>
        </p:nvSpPr>
        <p:spPr>
          <a:xfrm>
            <a:off x="0" y="698498"/>
            <a:ext cx="91440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ctr" defTabSz="89611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312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FC94DD-EE98-6BDE-5F44-13FE1B548F39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C779D3-D82D-BDAD-8778-60442C991B5E}"/>
              </a:ext>
            </a:extLst>
          </p:cNvPr>
          <p:cNvSpPr txBox="1"/>
          <p:nvPr/>
        </p:nvSpPr>
        <p:spPr>
          <a:xfrm>
            <a:off x="0" y="1638300"/>
            <a:ext cx="91440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EXPECTATIONS</a:t>
            </a:r>
          </a:p>
        </p:txBody>
      </p:sp>
      <p:sp>
        <p:nvSpPr>
          <p:cNvPr id="7" name="Golf Tournament - Fall…">
            <a:extLst>
              <a:ext uri="{FF2B5EF4-FFF2-40B4-BE49-F238E27FC236}">
                <a16:creationId xmlns:a16="http://schemas.microsoft.com/office/drawing/2014/main" id="{2B4B30B6-7C11-D55A-D4C2-2D2194D03617}"/>
              </a:ext>
            </a:extLst>
          </p:cNvPr>
          <p:cNvSpPr txBox="1">
            <a:spLocks/>
          </p:cNvSpPr>
          <p:nvPr/>
        </p:nvSpPr>
        <p:spPr>
          <a:xfrm>
            <a:off x="519427" y="2433423"/>
            <a:ext cx="7772400" cy="4330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332184" marR="0" indent="-33218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773565" marR="0" indent="-316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1209675" marR="0" indent="-29527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1725930" marR="0" indent="-35433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2222500" marR="0" indent="-39370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288035" marR="0" indent="19979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288035" marR="0" indent="24551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288035" marR="0" indent="2912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288035" marR="0" indent="336956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marL="342900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Participation</a:t>
            </a:r>
          </a:p>
          <a:p>
            <a:pPr marL="784281" lvl="1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Serve on a Committee</a:t>
            </a:r>
          </a:p>
          <a:p>
            <a:pPr marL="784281" lvl="1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Engage in Service</a:t>
            </a:r>
          </a:p>
          <a:p>
            <a:pPr marL="784281" lvl="1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Support Fundraising</a:t>
            </a:r>
          </a:p>
          <a:p>
            <a:pPr marL="784281" lvl="1" indent="-342900" hangingPunct="1">
              <a:spcBef>
                <a:spcPts val="600"/>
              </a:spcBef>
              <a:buFont typeface="Times New Roman"/>
              <a:buChar char="➢"/>
            </a:pPr>
            <a:r>
              <a:rPr lang="en-US" sz="3200" b="0" dirty="0"/>
              <a:t>Attend Meetings as often as possible</a:t>
            </a:r>
          </a:p>
        </p:txBody>
      </p:sp>
    </p:spTree>
    <p:extLst>
      <p:ext uri="{BB962C8B-B14F-4D97-AF65-F5344CB8AC3E}">
        <p14:creationId xmlns:p14="http://schemas.microsoft.com/office/powerpoint/2010/main" val="357695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657E2-5CF1-1F8F-C89B-32F63B3BA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D8BA9E6-E67C-6B8A-6415-FE7B03FEE4FD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0" name="Slide Number">
            <a:extLst>
              <a:ext uri="{FF2B5EF4-FFF2-40B4-BE49-F238E27FC236}">
                <a16:creationId xmlns:a16="http://schemas.microsoft.com/office/drawing/2014/main" id="{36E1C194-707B-A67D-E2DD-28EFD32B7056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  <p:sp>
        <p:nvSpPr>
          <p:cNvPr id="4" name="Fredericksburg Host Lions Club">
            <a:extLst>
              <a:ext uri="{FF2B5EF4-FFF2-40B4-BE49-F238E27FC236}">
                <a16:creationId xmlns:a16="http://schemas.microsoft.com/office/drawing/2014/main" id="{B911312D-D744-B5A6-0429-78A61608CF5C}"/>
              </a:ext>
            </a:extLst>
          </p:cNvPr>
          <p:cNvSpPr txBox="1">
            <a:spLocks/>
          </p:cNvSpPr>
          <p:nvPr/>
        </p:nvSpPr>
        <p:spPr>
          <a:xfrm>
            <a:off x="0" y="698498"/>
            <a:ext cx="91440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ctr" defTabSz="89611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312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66F06C-A071-9D99-4354-76CCE2B8EF6B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8F311-27E6-B26C-5B21-4F1968509270}"/>
              </a:ext>
            </a:extLst>
          </p:cNvPr>
          <p:cNvSpPr txBox="1"/>
          <p:nvPr/>
        </p:nvSpPr>
        <p:spPr>
          <a:xfrm>
            <a:off x="0" y="1638300"/>
            <a:ext cx="91440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COST</a:t>
            </a:r>
          </a:p>
        </p:txBody>
      </p:sp>
      <p:sp>
        <p:nvSpPr>
          <p:cNvPr id="3" name="Initiation: $35…">
            <a:extLst>
              <a:ext uri="{FF2B5EF4-FFF2-40B4-BE49-F238E27FC236}">
                <a16:creationId xmlns:a16="http://schemas.microsoft.com/office/drawing/2014/main" id="{BF49961B-0BB6-2DEF-6EBB-78339291E6D5}"/>
              </a:ext>
            </a:extLst>
          </p:cNvPr>
          <p:cNvSpPr txBox="1">
            <a:spLocks/>
          </p:cNvSpPr>
          <p:nvPr/>
        </p:nvSpPr>
        <p:spPr>
          <a:xfrm>
            <a:off x="520700" y="1841500"/>
            <a:ext cx="9144000" cy="3890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marL="332184" marR="0" indent="-33218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773565" marR="0" indent="-316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1209675" marR="0" indent="-29527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1725930" marR="0" indent="-35433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2222500" marR="0" indent="-39370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288035" marR="0" indent="19979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288035" marR="0" indent="24551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288035" marR="0" indent="2912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288035" marR="0" indent="336956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marL="0" indent="0" hangingPunct="1">
              <a:buNone/>
            </a:pPr>
            <a:endParaRPr lang="en-US" sz="3200" b="0" dirty="0"/>
          </a:p>
          <a:p>
            <a:pPr marL="214312" indent="-214312" hangingPunct="1">
              <a:buFont typeface="Times New Roman"/>
              <a:buChar char="➢"/>
            </a:pPr>
            <a:r>
              <a:rPr lang="en-US" sz="3200" b="0" dirty="0"/>
              <a:t>Initiation: $35</a:t>
            </a:r>
          </a:p>
          <a:p>
            <a:pPr marL="214312" indent="-214312" hangingPunct="1">
              <a:buFont typeface="Times New Roman"/>
              <a:buChar char="➢"/>
            </a:pPr>
            <a:r>
              <a:rPr lang="en-US" sz="3200" b="0" dirty="0"/>
              <a:t>Dues: $40 per quarter   </a:t>
            </a:r>
          </a:p>
          <a:p>
            <a:pPr marL="214312" indent="-214312" hangingPunct="1">
              <a:buFont typeface="Times New Roman"/>
              <a:buChar char="➢"/>
            </a:pPr>
            <a:r>
              <a:rPr lang="en-US" sz="3200" b="0" dirty="0"/>
              <a:t>Family and Student Discounts</a:t>
            </a:r>
          </a:p>
          <a:p>
            <a:pPr marL="214312" indent="-214312" hangingPunct="1">
              <a:buFont typeface="Times New Roman"/>
              <a:buChar char="➢"/>
            </a:pPr>
            <a:r>
              <a:rPr lang="en-US" sz="3200" b="0" dirty="0"/>
              <a:t>Quarterly Bills</a:t>
            </a:r>
          </a:p>
          <a:p>
            <a:pPr marL="214312" indent="-214312" hangingPunct="1">
              <a:buFont typeface="Times New Roman"/>
              <a:buChar char="➢"/>
            </a:pPr>
            <a:r>
              <a:rPr lang="en-US" sz="3200" b="0" dirty="0"/>
              <a:t>Meal Payment at Meetings</a:t>
            </a:r>
          </a:p>
        </p:txBody>
      </p:sp>
    </p:spTree>
    <p:extLst>
      <p:ext uri="{BB962C8B-B14F-4D97-AF65-F5344CB8AC3E}">
        <p14:creationId xmlns:p14="http://schemas.microsoft.com/office/powerpoint/2010/main" val="109880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8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36" name="To provide an introductory foundation in Lionism…"/>
          <p:cNvSpPr txBox="1">
            <a:spLocks noGrp="1"/>
          </p:cNvSpPr>
          <p:nvPr>
            <p:ph type="body" idx="4294967295"/>
          </p:nvPr>
        </p:nvSpPr>
        <p:spPr>
          <a:xfrm>
            <a:off x="711200" y="1803400"/>
            <a:ext cx="8343900" cy="49657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2274" indent="-282274" defTabSz="752733">
              <a:lnSpc>
                <a:spcPct val="200000"/>
              </a:lnSpc>
              <a:spcBef>
                <a:spcPts val="500"/>
              </a:spcBef>
              <a:buSzTx/>
              <a:buNone/>
              <a:defRPr sz="2842"/>
            </a:pPr>
            <a:r>
              <a:rPr sz="3000" b="0" dirty="0"/>
              <a:t>To provide an introductory foundation </a:t>
            </a:r>
            <a:r>
              <a:rPr lang="en-US" sz="3000" b="0" dirty="0"/>
              <a:t>to</a:t>
            </a:r>
            <a:r>
              <a:rPr sz="3000" b="0" dirty="0"/>
              <a:t> Lionism</a:t>
            </a:r>
            <a:r>
              <a:rPr lang="en-US" sz="3000" b="0" dirty="0"/>
              <a:t>:</a:t>
            </a:r>
            <a:endParaRPr sz="3000" b="0" dirty="0"/>
          </a:p>
          <a:p>
            <a:pPr marL="1344168" lvl="2" indent="-448055" defTabSz="752733">
              <a:lnSpc>
                <a:spcPct val="200000"/>
              </a:lnSpc>
              <a:spcBef>
                <a:spcPts val="0"/>
              </a:spcBef>
              <a:buFont typeface="Times New Roman"/>
              <a:buChar char="➢"/>
              <a:defRPr sz="2842"/>
            </a:pPr>
            <a:r>
              <a:rPr lang="en-US" sz="3000" b="0" dirty="0"/>
              <a:t>B</a:t>
            </a:r>
            <a:r>
              <a:rPr sz="3000" b="0" dirty="0"/>
              <a:t>ig picture of the </a:t>
            </a:r>
            <a:r>
              <a:rPr lang="en-US" sz="3000" b="0" dirty="0"/>
              <a:t>A</a:t>
            </a:r>
            <a:r>
              <a:rPr sz="3000" b="0" dirty="0"/>
              <a:t>ssociation</a:t>
            </a:r>
            <a:r>
              <a:rPr lang="en-US" sz="3000" b="0" dirty="0"/>
              <a:t>.</a:t>
            </a:r>
          </a:p>
          <a:p>
            <a:pPr marL="1344168" lvl="2" indent="-448055" defTabSz="752733">
              <a:lnSpc>
                <a:spcPct val="200000"/>
              </a:lnSpc>
              <a:spcBef>
                <a:spcPts val="0"/>
              </a:spcBef>
              <a:buFont typeface="Times New Roman"/>
              <a:buChar char="➢"/>
              <a:defRPr sz="2842"/>
            </a:pPr>
            <a:r>
              <a:rPr lang="en-US" sz="3000" b="0" dirty="0"/>
              <a:t>P</a:t>
            </a:r>
            <a:r>
              <a:rPr sz="3000" b="0" dirty="0"/>
              <a:t>erspective of </a:t>
            </a:r>
            <a:r>
              <a:rPr lang="en-US" sz="3000" b="0" dirty="0"/>
              <a:t>C</a:t>
            </a:r>
            <a:r>
              <a:rPr sz="3000" b="0" dirty="0"/>
              <a:t>lub functions</a:t>
            </a:r>
            <a:r>
              <a:rPr lang="en-US" sz="3000" b="0" dirty="0"/>
              <a:t>.</a:t>
            </a:r>
          </a:p>
          <a:p>
            <a:pPr marL="1344168" lvl="2" indent="-448055" defTabSz="752733">
              <a:lnSpc>
                <a:spcPct val="200000"/>
              </a:lnSpc>
              <a:spcBef>
                <a:spcPts val="0"/>
              </a:spcBef>
              <a:buFont typeface="Times New Roman"/>
              <a:buChar char="➢"/>
              <a:defRPr sz="2842"/>
            </a:pPr>
            <a:r>
              <a:rPr lang="en-US" sz="3000" b="0" dirty="0"/>
              <a:t>U</a:t>
            </a:r>
            <a:r>
              <a:rPr sz="3000" b="0" dirty="0"/>
              <a:t>nderstanding role</a:t>
            </a:r>
            <a:r>
              <a:rPr lang="en-US" sz="3000" b="0" dirty="0"/>
              <a:t>s of</a:t>
            </a:r>
            <a:r>
              <a:rPr sz="3000" b="0" dirty="0"/>
              <a:t> new member</a:t>
            </a:r>
            <a:r>
              <a:rPr lang="en-US" sz="3000" b="0" dirty="0"/>
              <a:t>s.</a:t>
            </a:r>
            <a:endParaRPr sz="3000" b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F10E5B-A25A-59DE-F4A0-11DE87A1BC2D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5" name="PURPOSE"/>
          <p:cNvSpPr txBox="1">
            <a:spLocks noGrp="1"/>
          </p:cNvSpPr>
          <p:nvPr>
            <p:ph type="title" idx="4294967295"/>
          </p:nvPr>
        </p:nvSpPr>
        <p:spPr>
          <a:xfrm>
            <a:off x="0" y="685796"/>
            <a:ext cx="9144000" cy="7620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solidFill>
                  <a:srgbClr val="FF3300"/>
                </a:solidFill>
              </a:defRPr>
            </a:lvl1pPr>
          </a:lstStyle>
          <a:p>
            <a:r>
              <a:rPr dirty="0">
                <a:solidFill>
                  <a:schemeClr val="bg1"/>
                </a:solidFill>
              </a:rPr>
              <a:t>PURPOSE</a:t>
            </a:r>
            <a:r>
              <a:rPr lang="en-US" dirty="0">
                <a:solidFill>
                  <a:schemeClr val="bg1"/>
                </a:solidFill>
              </a:rPr>
              <a:t> OF ORIENTATION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0B50-78A9-2CE5-E34D-1CBAFB51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1A4F99-5B69-FFBC-CA89-115BDEE2844C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0" name="Slide Number">
            <a:extLst>
              <a:ext uri="{FF2B5EF4-FFF2-40B4-BE49-F238E27FC236}">
                <a16:creationId xmlns:a16="http://schemas.microsoft.com/office/drawing/2014/main" id="{3305FC8A-E357-6FD8-F517-A8BF5A1ED25C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sp>
        <p:nvSpPr>
          <p:cNvPr id="4" name="Fredericksburg Host Lions Club">
            <a:extLst>
              <a:ext uri="{FF2B5EF4-FFF2-40B4-BE49-F238E27FC236}">
                <a16:creationId xmlns:a16="http://schemas.microsoft.com/office/drawing/2014/main" id="{26BE39EC-DB11-1C4D-AAFD-55FD187BE355}"/>
              </a:ext>
            </a:extLst>
          </p:cNvPr>
          <p:cNvSpPr txBox="1">
            <a:spLocks/>
          </p:cNvSpPr>
          <p:nvPr/>
        </p:nvSpPr>
        <p:spPr>
          <a:xfrm>
            <a:off x="0" y="698498"/>
            <a:ext cx="91440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marL="0" marR="0" indent="0" algn="ctr" defTabSz="89611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312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3600" dirty="0">
                <a:solidFill>
                  <a:schemeClr val="bg1"/>
                </a:solidFill>
              </a:rPr>
              <a:t>FREDERICKSBURG HOST LIONS CLUB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A957A8-7FB3-D6E5-B600-3EFF61AA6024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3C5DA6-BA26-9295-A370-88E4B8C13532}"/>
              </a:ext>
            </a:extLst>
          </p:cNvPr>
          <p:cNvSpPr txBox="1"/>
          <p:nvPr/>
        </p:nvSpPr>
        <p:spPr>
          <a:xfrm>
            <a:off x="0" y="1638300"/>
            <a:ext cx="9144000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BENEFITS OF MEMBERSHIP</a:t>
            </a:r>
          </a:p>
        </p:txBody>
      </p:sp>
      <p:sp>
        <p:nvSpPr>
          <p:cNvPr id="7" name="The great satisfaction of providing hands-on service to improve the lives of members of your community…">
            <a:extLst>
              <a:ext uri="{FF2B5EF4-FFF2-40B4-BE49-F238E27FC236}">
                <a16:creationId xmlns:a16="http://schemas.microsoft.com/office/drawing/2014/main" id="{86AC3D9D-EBD1-DA8D-AE55-951A8F59B492}"/>
              </a:ext>
            </a:extLst>
          </p:cNvPr>
          <p:cNvSpPr txBox="1">
            <a:spLocks/>
          </p:cNvSpPr>
          <p:nvPr/>
        </p:nvSpPr>
        <p:spPr>
          <a:xfrm>
            <a:off x="368300" y="2349500"/>
            <a:ext cx="8547100" cy="4114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Autofit/>
          </a:bodyPr>
          <a:lstStyle>
            <a:lvl1pPr marL="332184" marR="0" indent="-33218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773565" marR="0" indent="-316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1209675" marR="0" indent="-29527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1725930" marR="0" indent="-35433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2222500" marR="0" indent="-393700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288035" marR="0" indent="19979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288035" marR="0" indent="24551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288035" marR="0" indent="2912365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288035" marR="0" indent="3369564" algn="l" defTabSz="768094" rtl="0" latinLnBrk="0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100" b="1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r>
              <a:rPr lang="en-US" sz="2400" b="0" dirty="0"/>
              <a:t>Satisfaction -- providing hands-on service to improve the lives of</a:t>
            </a:r>
            <a:br>
              <a:rPr lang="en-US" sz="2400" b="0" dirty="0"/>
            </a:br>
            <a:r>
              <a:rPr lang="en-US" sz="2400" b="0" dirty="0"/>
              <a:t>    members of our community.</a:t>
            </a:r>
            <a:br>
              <a:rPr lang="en-US" sz="2400" b="0" dirty="0"/>
            </a:br>
            <a:endParaRPr lang="en-US" sz="2400" b="0" dirty="0"/>
          </a:p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r>
              <a:rPr lang="en-US" sz="2400" b="0" dirty="0"/>
              <a:t>Friendship -- enjoying fellowship with the finest men &amp; women in</a:t>
            </a:r>
            <a:br>
              <a:rPr lang="en-US" sz="2400" b="0" dirty="0"/>
            </a:br>
            <a:r>
              <a:rPr lang="en-US" sz="2400" b="0" dirty="0"/>
              <a:t>    our community &amp; worldwide. </a:t>
            </a:r>
          </a:p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endParaRPr lang="en-US" sz="2400" b="0" dirty="0"/>
          </a:p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r>
              <a:rPr lang="en-US" sz="2400" b="0" dirty="0"/>
              <a:t>Skills -- enhancing communication, leadership, &amp; planning.</a:t>
            </a:r>
          </a:p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endParaRPr lang="en-US" sz="2400" b="0" dirty="0"/>
          </a:p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r>
              <a:rPr lang="en-US" sz="2400" b="0" dirty="0"/>
              <a:t>Networking, Travel, &amp; Training</a:t>
            </a:r>
            <a:br>
              <a:rPr lang="en-US" sz="2400" b="0" dirty="0"/>
            </a:br>
            <a:endParaRPr lang="en-US" sz="2400" b="0" dirty="0"/>
          </a:p>
          <a:p>
            <a:pPr marL="0" indent="0" defTabSz="833383" hangingPunct="1">
              <a:lnSpc>
                <a:spcPct val="100000"/>
              </a:lnSpc>
              <a:spcBef>
                <a:spcPts val="0"/>
              </a:spcBef>
              <a:buFont typeface="Times New Roman"/>
              <a:buChar char="➢"/>
              <a:defRPr sz="2511"/>
            </a:pPr>
            <a:r>
              <a:rPr lang="en-US" sz="2400" b="0" dirty="0"/>
              <a:t>All while having fun!</a:t>
            </a:r>
          </a:p>
        </p:txBody>
      </p:sp>
    </p:spTree>
    <p:extLst>
      <p:ext uri="{BB962C8B-B14F-4D97-AF65-F5344CB8AC3E}">
        <p14:creationId xmlns:p14="http://schemas.microsoft.com/office/powerpoint/2010/main" val="274602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sp>
        <p:nvSpPr>
          <p:cNvPr id="162" name="How wonderful it is that nobody need wait a single moment before starting to improve the world. - Anne Frank  An idea is just a thought… An idea with a Champion is a success! -Unknown member of a nonprofit"/>
          <p:cNvSpPr txBox="1">
            <a:spLocks noGrp="1"/>
          </p:cNvSpPr>
          <p:nvPr>
            <p:ph type="title" idx="4294967295"/>
          </p:nvPr>
        </p:nvSpPr>
        <p:spPr>
          <a:xfrm>
            <a:off x="685800" y="762000"/>
            <a:ext cx="7772400" cy="55626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3200" i="1"/>
            </a:pPr>
            <a:r>
              <a:rPr lang="en-US" dirty="0"/>
              <a:t>"</a:t>
            </a:r>
            <a:r>
              <a:rPr dirty="0"/>
              <a:t>How wonderful it is that nobody</a:t>
            </a:r>
            <a:br>
              <a:rPr lang="en-US" dirty="0"/>
            </a:br>
            <a:r>
              <a:rPr dirty="0"/>
              <a:t>need</a:t>
            </a:r>
            <a:r>
              <a:rPr lang="en-US" dirty="0"/>
              <a:t> </a:t>
            </a:r>
            <a:r>
              <a:rPr dirty="0"/>
              <a:t>wait a single moment</a:t>
            </a:r>
            <a:br>
              <a:rPr lang="en-US" dirty="0"/>
            </a:br>
            <a:r>
              <a:rPr dirty="0"/>
              <a:t>before starting to improve</a:t>
            </a:r>
            <a:r>
              <a:rPr lang="en-US" dirty="0"/>
              <a:t> </a:t>
            </a:r>
            <a:r>
              <a:rPr dirty="0"/>
              <a:t>the world.</a:t>
            </a:r>
            <a:r>
              <a:rPr lang="en-US" dirty="0"/>
              <a:t>"</a:t>
            </a:r>
            <a:br>
              <a:rPr dirty="0"/>
            </a:br>
            <a:r>
              <a:rPr lang="en-US" dirty="0"/>
              <a:t>-</a:t>
            </a:r>
            <a:r>
              <a:rPr dirty="0"/>
              <a:t>- </a:t>
            </a:r>
            <a:r>
              <a:rPr sz="2400" dirty="0"/>
              <a:t>Anne Frank</a:t>
            </a:r>
            <a:br>
              <a:rPr dirty="0"/>
            </a:br>
            <a:br>
              <a:rPr dirty="0"/>
            </a:br>
            <a:r>
              <a:rPr lang="en-US" dirty="0"/>
              <a:t>"</a:t>
            </a:r>
            <a:r>
              <a:rPr dirty="0"/>
              <a:t>An idea is just a thought…</a:t>
            </a:r>
            <a:br>
              <a:rPr dirty="0"/>
            </a:br>
            <a:r>
              <a:rPr dirty="0"/>
              <a:t>An idea with a Champion is a success!</a:t>
            </a:r>
            <a:r>
              <a:rPr lang="en-US" dirty="0"/>
              <a:t>"</a:t>
            </a:r>
            <a:br>
              <a:rPr dirty="0"/>
            </a:br>
            <a:r>
              <a:rPr dirty="0"/>
              <a:t>-</a:t>
            </a:r>
            <a:r>
              <a:rPr lang="en-US" dirty="0"/>
              <a:t>- </a:t>
            </a:r>
            <a:r>
              <a:rPr sz="2400" dirty="0"/>
              <a:t>Unknown member of a nonprofit</a:t>
            </a:r>
            <a:br>
              <a:rPr lang="en-US" sz="2400" dirty="0"/>
            </a:br>
            <a:br>
              <a:rPr lang="en-US" sz="2400" dirty="0"/>
            </a:br>
            <a:r>
              <a:rPr lang="en-US" sz="3200" dirty="0"/>
              <a:t>“You must get involved to have an impact”</a:t>
            </a:r>
            <a:br>
              <a:rPr lang="en-US" sz="3200" dirty="0"/>
            </a:br>
            <a:r>
              <a:rPr lang="en-US" sz="2400" dirty="0"/>
              <a:t>-- John H. Holcomb</a:t>
            </a:r>
            <a:br>
              <a:rPr lang="en-US" sz="2400" dirty="0"/>
            </a:br>
            <a:endParaRPr sz="24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62F32AA-0CFA-A181-3974-BC81E86E3F2C}"/>
              </a:ext>
            </a:extLst>
          </p:cNvPr>
          <p:cNvCxnSpPr/>
          <p:nvPr/>
        </p:nvCxnSpPr>
        <p:spPr>
          <a:xfrm>
            <a:off x="0" y="3048000"/>
            <a:ext cx="9144000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A0E6D9-4B1D-E361-4A02-7AAC179500F3}"/>
              </a:ext>
            </a:extLst>
          </p:cNvPr>
          <p:cNvCxnSpPr/>
          <p:nvPr/>
        </p:nvCxnSpPr>
        <p:spPr>
          <a:xfrm>
            <a:off x="0" y="4787900"/>
            <a:ext cx="9144000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176258" y="6248400"/>
            <a:ext cx="2819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05B423B-1F5E-17E0-646A-4DE9A1AD10A7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60A9E1-5785-16BC-5903-53E262DF8732}"/>
              </a:ext>
            </a:extLst>
          </p:cNvPr>
          <p:cNvSpPr txBox="1"/>
          <p:nvPr/>
        </p:nvSpPr>
        <p:spPr>
          <a:xfrm>
            <a:off x="0" y="673098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QUESTIONS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25231D-A887-8414-79D0-99E2A6B7CA22}"/>
              </a:ext>
            </a:extLst>
          </p:cNvPr>
          <p:cNvSpPr txBox="1"/>
          <p:nvPr/>
        </p:nvSpPr>
        <p:spPr>
          <a:xfrm>
            <a:off x="0" y="2298700"/>
            <a:ext cx="9144000" cy="1446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Would you like a</a:t>
            </a:r>
            <a:b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</a:b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Membership Application?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F39E3E-6B9A-D7D4-AF32-EB154BA46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0949" y="3962398"/>
            <a:ext cx="1562101" cy="1548398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046C85-E9E2-7B08-7554-61C0A8EE83DC}"/>
              </a:ext>
            </a:extLst>
          </p:cNvPr>
          <p:cNvSpPr/>
          <p:nvPr/>
        </p:nvSpPr>
        <p:spPr>
          <a:xfrm>
            <a:off x="0" y="1661412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8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40" name="3EE66B0D" descr="3EE66B0D"/>
          <p:cNvPicPr>
            <a:picLocks noChangeAspect="1"/>
          </p:cNvPicPr>
          <p:nvPr/>
        </p:nvPicPr>
        <p:blipFill>
          <a:blip r:embed="rId2"/>
          <a:srcRect l="11429" t="5260" r="14286" b="20272"/>
          <a:stretch/>
        </p:blipFill>
        <p:spPr>
          <a:xfrm>
            <a:off x="2194559" y="3566160"/>
            <a:ext cx="4754880" cy="3200400"/>
          </a:xfrm>
          <a:prstGeom prst="rect">
            <a:avLst/>
          </a:prstGeom>
          <a:ln w="50800">
            <a:solidFill>
              <a:schemeClr val="accent4"/>
            </a:solidFill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F20D16-0E30-1F50-6280-BBF513D7EFF8}"/>
              </a:ext>
            </a:extLst>
          </p:cNvPr>
          <p:cNvSpPr txBox="1"/>
          <p:nvPr/>
        </p:nvSpPr>
        <p:spPr>
          <a:xfrm>
            <a:off x="0" y="2324100"/>
            <a:ext cx="9143999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ea"/>
                <a:ea typeface="+mj-ea"/>
                <a:cs typeface="+mn-cs"/>
                <a:sym typeface="Helvetica"/>
              </a:rPr>
              <a:t>Melvin Jones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000" dirty="0">
                <a:latin typeface="+mj-ea"/>
                <a:ea typeface="+mj-ea"/>
              </a:rPr>
              <a:t>Chicago -- 1917</a:t>
            </a:r>
            <a:endParaRPr kumimoji="0" lang="en-US" sz="3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ea"/>
              <a:ea typeface="+mj-ea"/>
              <a:cs typeface="+mn-cs"/>
              <a:sym typeface="Helvetic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1D1E34-5828-886D-894D-3820A7F2CED4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2699B-B1A3-6926-D72C-E55F48105DB9}"/>
              </a:ext>
            </a:extLst>
          </p:cNvPr>
          <p:cNvSpPr txBox="1"/>
          <p:nvPr/>
        </p:nvSpPr>
        <p:spPr>
          <a:xfrm>
            <a:off x="0" y="673100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LIONS INTERNATIONAL</a:t>
            </a:r>
          </a:p>
        </p:txBody>
      </p:sp>
      <p:pic>
        <p:nvPicPr>
          <p:cNvPr id="6" name="LionLogo2c" descr="LionLogo2c">
            <a:extLst>
              <a:ext uri="{FF2B5EF4-FFF2-40B4-BE49-F238E27FC236}">
                <a16:creationId xmlns:a16="http://schemas.microsoft.com/office/drawing/2014/main" id="{73F79A92-17C0-92D9-E60E-056727619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00" y="685798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F606E9-86D1-2DA8-CB17-EFF56AF75CAA}"/>
              </a:ext>
            </a:extLst>
          </p:cNvPr>
          <p:cNvSpPr txBox="1"/>
          <p:nvPr/>
        </p:nvSpPr>
        <p:spPr>
          <a:xfrm>
            <a:off x="0" y="1601316"/>
            <a:ext cx="914400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ea"/>
                <a:ea typeface="+mj-ea"/>
              </a:rPr>
              <a:t>FOUNDER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4781453-8B22-D73F-9DEA-EAA421EBF3E4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8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43" name="A Glimpse of Lions Clubs International"/>
          <p:cNvSpPr txBox="1">
            <a:spLocks noGrp="1"/>
          </p:cNvSpPr>
          <p:nvPr>
            <p:ph type="title" idx="4294967295"/>
          </p:nvPr>
        </p:nvSpPr>
        <p:spPr>
          <a:xfrm>
            <a:off x="0" y="482598"/>
            <a:ext cx="9144000" cy="1143004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500" b="1"/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LIONS INTERNATIONAL</a:t>
            </a:r>
            <a:endParaRPr sz="4400" dirty="0">
              <a:solidFill>
                <a:schemeClr val="bg1"/>
              </a:solidFill>
            </a:endParaRPr>
          </a:p>
        </p:txBody>
      </p:sp>
      <p:pic>
        <p:nvPicPr>
          <p:cNvPr id="4" name="LionLogo2c" descr="LionLogo2c">
            <a:extLst>
              <a:ext uri="{FF2B5EF4-FFF2-40B4-BE49-F238E27FC236}">
                <a16:creationId xmlns:a16="http://schemas.microsoft.com/office/drawing/2014/main" id="{53E54348-DED8-FA37-8CB5-761C7A56A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685798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220ABF-A914-A6F5-A008-5B72333C42BE}"/>
              </a:ext>
            </a:extLst>
          </p:cNvPr>
          <p:cNvSpPr/>
          <p:nvPr/>
        </p:nvSpPr>
        <p:spPr>
          <a:xfrm>
            <a:off x="0" y="1661412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26ED25-3992-6917-69AA-0E693BD88F41}"/>
              </a:ext>
            </a:extLst>
          </p:cNvPr>
          <p:cNvSpPr/>
          <p:nvPr/>
        </p:nvSpPr>
        <p:spPr>
          <a:xfrm>
            <a:off x="0" y="3009898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714024-E132-0E9A-1756-16262326C084}"/>
              </a:ext>
            </a:extLst>
          </p:cNvPr>
          <p:cNvSpPr txBox="1"/>
          <p:nvPr/>
        </p:nvSpPr>
        <p:spPr>
          <a:xfrm>
            <a:off x="0" y="1588616"/>
            <a:ext cx="914400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ea"/>
                <a:ea typeface="+mj-ea"/>
              </a:rPr>
              <a:t>MOTTO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1EE913-801C-3CAF-D83D-9D5D027BFEF7}"/>
              </a:ext>
            </a:extLst>
          </p:cNvPr>
          <p:cNvSpPr/>
          <p:nvPr/>
        </p:nvSpPr>
        <p:spPr>
          <a:xfrm>
            <a:off x="0" y="4483098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4" name="Founded    1917, Chicago, Illinois…"/>
          <p:cNvSpPr txBox="1">
            <a:spLocks noGrp="1"/>
          </p:cNvSpPr>
          <p:nvPr>
            <p:ph type="body" idx="4294967295"/>
          </p:nvPr>
        </p:nvSpPr>
        <p:spPr>
          <a:xfrm>
            <a:off x="-12700" y="2235200"/>
            <a:ext cx="9144000" cy="4876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 defTabSz="591433">
              <a:spcBef>
                <a:spcPts val="300"/>
              </a:spcBef>
              <a:buNone/>
              <a:defRPr sz="2387"/>
            </a:pPr>
            <a:r>
              <a:rPr sz="3200" b="0" dirty="0"/>
              <a:t>W</a:t>
            </a:r>
            <a:r>
              <a:rPr lang="en-US" sz="3200" b="0" dirty="0"/>
              <a:t>e</a:t>
            </a:r>
            <a:r>
              <a:rPr sz="3200" b="0" dirty="0"/>
              <a:t> S</a:t>
            </a:r>
            <a:r>
              <a:rPr lang="en-US" sz="3200" b="0" dirty="0"/>
              <a:t>erve</a:t>
            </a:r>
          </a:p>
          <a:p>
            <a:pPr marL="0" indent="0" algn="ctr" defTabSz="591433">
              <a:spcBef>
                <a:spcPts val="300"/>
              </a:spcBef>
              <a:buNone/>
              <a:defRPr sz="2387"/>
            </a:pPr>
            <a:r>
              <a:rPr lang="en-US" sz="4400" b="0" dirty="0">
                <a:solidFill>
                  <a:schemeClr val="bg1"/>
                </a:solidFill>
              </a:rPr>
              <a:t>TAG LINE</a:t>
            </a:r>
          </a:p>
          <a:p>
            <a:pPr marL="0" indent="0" algn="ctr" defTabSz="591433">
              <a:spcBef>
                <a:spcPts val="300"/>
              </a:spcBef>
              <a:buNone/>
              <a:defRPr sz="2387"/>
            </a:pPr>
            <a:r>
              <a:rPr lang="en-US" sz="3200" b="0" dirty="0"/>
              <a:t>Serving a world in need</a:t>
            </a:r>
          </a:p>
          <a:p>
            <a:pPr marL="0" indent="0" algn="ctr" defTabSz="591433">
              <a:spcBef>
                <a:spcPts val="300"/>
              </a:spcBef>
              <a:buNone/>
              <a:defRPr sz="2387"/>
            </a:pPr>
            <a:r>
              <a:rPr lang="en-US" sz="4400" b="0" dirty="0">
                <a:solidFill>
                  <a:schemeClr val="bg1"/>
                </a:solidFill>
              </a:rPr>
              <a:t>HELEN KELLER’S CHALLENGE</a:t>
            </a:r>
          </a:p>
          <a:p>
            <a:pPr marL="0" indent="0" algn="ctr" defTabSz="591433">
              <a:lnSpc>
                <a:spcPts val="3080"/>
              </a:lnSpc>
              <a:spcBef>
                <a:spcPts val="0"/>
              </a:spcBef>
              <a:buNone/>
              <a:defRPr sz="2387"/>
            </a:pPr>
            <a:br>
              <a:rPr lang="en-US" sz="3200" b="0" dirty="0">
                <a:solidFill>
                  <a:schemeClr val="tx1"/>
                </a:solidFill>
              </a:rPr>
            </a:br>
            <a:r>
              <a:rPr sz="3200" b="0" dirty="0">
                <a:solidFill>
                  <a:schemeClr val="tx1"/>
                </a:solidFill>
              </a:rPr>
              <a:t>“To become knights of the blind</a:t>
            </a:r>
            <a:br>
              <a:rPr lang="en-US" sz="3200" b="0" dirty="0">
                <a:solidFill>
                  <a:schemeClr val="tx1"/>
                </a:solidFill>
              </a:rPr>
            </a:br>
            <a:r>
              <a:rPr sz="3200" b="0" dirty="0">
                <a:solidFill>
                  <a:schemeClr val="tx1"/>
                </a:solidFill>
              </a:rPr>
              <a:t>in th</a:t>
            </a:r>
            <a:r>
              <a:rPr lang="en-US" sz="3200" b="0" dirty="0">
                <a:solidFill>
                  <a:schemeClr val="tx1"/>
                </a:solidFill>
              </a:rPr>
              <a:t>is</a:t>
            </a:r>
            <a:r>
              <a:rPr sz="3200" b="0" dirty="0">
                <a:solidFill>
                  <a:schemeClr val="tx1"/>
                </a:solidFill>
              </a:rPr>
              <a:t> crusade against </a:t>
            </a:r>
            <a:r>
              <a:rPr lang="en-US" sz="3200" b="0" dirty="0">
                <a:solidFill>
                  <a:schemeClr val="tx1"/>
                </a:solidFill>
              </a:rPr>
              <a:t>dark</a:t>
            </a:r>
            <a:r>
              <a:rPr sz="3200" b="0" dirty="0">
                <a:solidFill>
                  <a:schemeClr val="tx1"/>
                </a:solidFill>
              </a:rPr>
              <a:t>ness.”</a:t>
            </a:r>
            <a:endParaRPr lang="en-US" sz="3200" b="0" dirty="0">
              <a:solidFill>
                <a:schemeClr val="tx1"/>
              </a:solidFill>
            </a:endParaRPr>
          </a:p>
          <a:p>
            <a:pPr marL="0" indent="0" algn="ctr" defTabSz="591433">
              <a:spcBef>
                <a:spcPts val="300"/>
              </a:spcBef>
              <a:buNone/>
              <a:defRPr sz="2387"/>
            </a:pPr>
            <a:endParaRPr sz="2400" b="0" dirty="0"/>
          </a:p>
          <a:p>
            <a:pPr marL="221786" lvl="4" indent="1186389" defTabSz="591433">
              <a:spcBef>
                <a:spcPts val="0"/>
              </a:spcBef>
              <a:buSzTx/>
              <a:buNone/>
              <a:defRPr sz="1078">
                <a:solidFill>
                  <a:srgbClr val="0000FF"/>
                </a:solidFill>
              </a:defRPr>
            </a:pPr>
            <a:endParaRPr sz="1540" dirty="0"/>
          </a:p>
          <a:p>
            <a:pPr marL="221786" lvl="4" indent="1186389" defTabSz="591433">
              <a:spcBef>
                <a:spcPts val="0"/>
              </a:spcBef>
              <a:buSzTx/>
              <a:buNone/>
              <a:defRPr sz="1078">
                <a:solidFill>
                  <a:srgbClr val="0000FF"/>
                </a:solidFill>
              </a:defRPr>
            </a:pPr>
            <a:endParaRPr sz="1540" dirty="0"/>
          </a:p>
          <a:p>
            <a:pPr marL="221786" lvl="4" indent="1186389" defTabSz="591433">
              <a:spcBef>
                <a:spcPts val="0"/>
              </a:spcBef>
              <a:buSzTx/>
              <a:buNone/>
              <a:defRPr sz="1078">
                <a:solidFill>
                  <a:srgbClr val="0000FF"/>
                </a:solidFill>
              </a:defRPr>
            </a:pPr>
            <a:endParaRPr sz="154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LCI"/>
          <p:cNvSpPr txBox="1"/>
          <p:nvPr/>
        </p:nvSpPr>
        <p:spPr>
          <a:xfrm>
            <a:off x="-12700" y="2615573"/>
            <a:ext cx="9144000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dirty="0">
                <a:latin typeface="+mj-ea"/>
                <a:ea typeface="+mj-ea"/>
              </a:rPr>
              <a:t>L</a:t>
            </a:r>
            <a:r>
              <a:rPr lang="en-US" dirty="0">
                <a:latin typeface="+mj-ea"/>
                <a:ea typeface="+mj-ea"/>
              </a:rPr>
              <a:t>ions International</a:t>
            </a:r>
          </a:p>
          <a:p>
            <a:r>
              <a:rPr lang="en-US" sz="2400" dirty="0">
                <a:latin typeface="+mj-ea"/>
                <a:ea typeface="+mj-ea"/>
              </a:rPr>
              <a:t>Lions Clubs International       Lions </a:t>
            </a:r>
            <a:r>
              <a:rPr sz="2400" dirty="0">
                <a:latin typeface="+mj-ea"/>
                <a:ea typeface="+mj-ea"/>
              </a:rPr>
              <a:t>C</a:t>
            </a:r>
            <a:r>
              <a:rPr lang="en-US" sz="2400" dirty="0">
                <a:latin typeface="+mj-ea"/>
                <a:ea typeface="+mj-ea"/>
              </a:rPr>
              <a:t>lubs </a:t>
            </a:r>
            <a:r>
              <a:rPr sz="2400" dirty="0">
                <a:latin typeface="+mj-ea"/>
                <a:ea typeface="+mj-ea"/>
              </a:rPr>
              <a:t>I</a:t>
            </a:r>
            <a:r>
              <a:rPr lang="en-US" sz="2400" dirty="0">
                <a:latin typeface="+mj-ea"/>
                <a:ea typeface="+mj-ea"/>
              </a:rPr>
              <a:t>nternational Foundation</a:t>
            </a:r>
            <a:endParaRPr sz="2400" dirty="0">
              <a:latin typeface="+mj-ea"/>
              <a:ea typeface="+mj-ea"/>
            </a:endParaRPr>
          </a:p>
        </p:txBody>
      </p:sp>
      <p:sp>
        <p:nvSpPr>
          <p:cNvPr id="56" name="DISTRICT 24L"/>
          <p:cNvSpPr txBox="1"/>
          <p:nvPr/>
        </p:nvSpPr>
        <p:spPr>
          <a:xfrm>
            <a:off x="508000" y="4002843"/>
            <a:ext cx="7696200" cy="1569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en-US" dirty="0">
                <a:latin typeface="+mj-ea"/>
                <a:ea typeface="+mj-ea"/>
              </a:rPr>
              <a:t>Lions of Virginia District 24-L</a:t>
            </a:r>
          </a:p>
          <a:p>
            <a:r>
              <a:rPr lang="en-US" dirty="0">
                <a:latin typeface="+mj-ea"/>
                <a:ea typeface="+mj-ea"/>
              </a:rPr>
              <a:t>Potomac Region</a:t>
            </a:r>
          </a:p>
          <a:p>
            <a:r>
              <a:rPr lang="en-US" dirty="0">
                <a:latin typeface="+mj-ea"/>
                <a:ea typeface="+mj-ea"/>
              </a:rPr>
              <a:t>Zone F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58" name="FREDERICKSBURG HOST"/>
          <p:cNvSpPr txBox="1"/>
          <p:nvPr/>
        </p:nvSpPr>
        <p:spPr>
          <a:xfrm>
            <a:off x="0" y="5704840"/>
            <a:ext cx="9144000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r>
              <a:rPr lang="en-US" dirty="0">
                <a:latin typeface="+mj-ea"/>
                <a:ea typeface="+mj-ea"/>
              </a:rPr>
              <a:t>Fredericksburg Host Lions Club</a:t>
            </a:r>
            <a:endParaRPr dirty="0">
              <a:latin typeface="+mj-ea"/>
              <a:ea typeface="+mj-ea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F4199EE-A909-6D11-0847-D8D31352F69D}"/>
              </a:ext>
            </a:extLst>
          </p:cNvPr>
          <p:cNvCxnSpPr/>
          <p:nvPr/>
        </p:nvCxnSpPr>
        <p:spPr>
          <a:xfrm>
            <a:off x="1244600" y="3949700"/>
            <a:ext cx="6604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B98407B-EC21-88E9-5EAE-38834A920BC9}"/>
              </a:ext>
            </a:extLst>
          </p:cNvPr>
          <p:cNvCxnSpPr/>
          <p:nvPr/>
        </p:nvCxnSpPr>
        <p:spPr>
          <a:xfrm>
            <a:off x="1358900" y="5715000"/>
            <a:ext cx="6604000" cy="0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0F482AF-F54A-25DC-EF4E-54DB0EA4AEE3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6" name="LionLogo2c" descr="LionLogo2c">
            <a:extLst>
              <a:ext uri="{FF2B5EF4-FFF2-40B4-BE49-F238E27FC236}">
                <a16:creationId xmlns:a16="http://schemas.microsoft.com/office/drawing/2014/main" id="{2359A6FC-1756-D24A-AC89-524C9375B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686916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28C957-364E-36A6-CCA7-962D8577CD99}"/>
              </a:ext>
            </a:extLst>
          </p:cNvPr>
          <p:cNvSpPr/>
          <p:nvPr/>
        </p:nvSpPr>
        <p:spPr>
          <a:xfrm>
            <a:off x="0" y="1661412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48" name="LION’S STRUCTURE"/>
          <p:cNvSpPr txBox="1"/>
          <p:nvPr/>
        </p:nvSpPr>
        <p:spPr>
          <a:xfrm>
            <a:off x="0" y="699112"/>
            <a:ext cx="9144000" cy="769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3600" b="1"/>
            </a:lvl1pPr>
          </a:lstStyle>
          <a:p>
            <a:r>
              <a:rPr sz="4400" dirty="0">
                <a:solidFill>
                  <a:schemeClr val="bg1"/>
                </a:solidFill>
                <a:latin typeface="+mj-ea"/>
                <a:ea typeface="+mj-ea"/>
              </a:rPr>
              <a:t>LIONS </a:t>
            </a:r>
            <a:r>
              <a:rPr lang="en-US" sz="4400" dirty="0">
                <a:solidFill>
                  <a:schemeClr val="bg1"/>
                </a:solidFill>
                <a:latin typeface="+mj-ea"/>
                <a:ea typeface="+mj-ea"/>
              </a:rPr>
              <a:t>INTERNATIONAL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98BE8-3F43-A689-1E2E-87ECA399C996}"/>
              </a:ext>
            </a:extLst>
          </p:cNvPr>
          <p:cNvSpPr txBox="1"/>
          <p:nvPr/>
        </p:nvSpPr>
        <p:spPr>
          <a:xfrm>
            <a:off x="-12700" y="1601316"/>
            <a:ext cx="9144000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+mj-ea"/>
                <a:ea typeface="+mj-ea"/>
              </a:rPr>
              <a:t>STRUCTURE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B26ED5-AD3E-B11A-A709-A26F33BEEF0B}"/>
              </a:ext>
            </a:extLst>
          </p:cNvPr>
          <p:cNvSpPr txBox="1"/>
          <p:nvPr/>
        </p:nvSpPr>
        <p:spPr>
          <a:xfrm>
            <a:off x="0" y="3723059"/>
            <a:ext cx="9144000" cy="30988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64032" indent="-264032" algn="ctr" defTabSz="591433">
              <a:spcBef>
                <a:spcPts val="600"/>
              </a:spcBef>
              <a:buSzTx/>
              <a:buNone/>
              <a:defRPr sz="3080"/>
            </a:pPr>
            <a:r>
              <a:rPr lang="en-US" sz="4400" b="1" dirty="0">
                <a:solidFill>
                  <a:schemeClr val="bg1"/>
                </a:solidFill>
                <a:latin typeface="+mj-ea"/>
                <a:ea typeface="+mj-ea"/>
              </a:rPr>
              <a:t>MISSION</a:t>
            </a:r>
          </a:p>
          <a:p>
            <a:pPr marL="264032" indent="-264032" algn="ctr" defTabSz="591433">
              <a:spcBef>
                <a:spcPts val="600"/>
              </a:spcBef>
              <a:buSzTx/>
              <a:buNone/>
              <a:defRPr sz="3080"/>
            </a:pPr>
            <a:r>
              <a:rPr lang="en-US" sz="2400" dirty="0">
                <a:solidFill>
                  <a:srgbClr val="000000"/>
                </a:solidFill>
                <a:effectLst/>
                <a:latin typeface="+mj-lt"/>
              </a:rPr>
              <a:t>Our mission is to empower Lions Clubs, volunteers, and partners</a:t>
            </a:r>
            <a:br>
              <a:rPr lang="en-US" sz="240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+mj-lt"/>
              </a:rPr>
              <a:t>to improve health and well-being, strengthen communities,</a:t>
            </a:r>
            <a:br>
              <a:rPr lang="en-US" sz="240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+mj-lt"/>
              </a:rPr>
              <a:t>and support those in need through humanitarian service</a:t>
            </a:r>
            <a:br>
              <a:rPr lang="en-US" sz="240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+mj-lt"/>
              </a:rPr>
              <a:t>and grants that impact lives globally,</a:t>
            </a:r>
            <a:br>
              <a:rPr lang="en-US" sz="2400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en-US" sz="2400" dirty="0">
                <a:solidFill>
                  <a:srgbClr val="000000"/>
                </a:solidFill>
                <a:effectLst/>
                <a:latin typeface="+mj-lt"/>
              </a:rPr>
              <a:t>and to encourage peace and international understanding.</a:t>
            </a:r>
          </a:p>
          <a:p>
            <a:pPr marL="264032" indent="-264032" defTabSz="591433">
              <a:spcBef>
                <a:spcPts val="300"/>
              </a:spcBef>
              <a:buSzTx/>
              <a:buNone/>
              <a:defRPr sz="2387"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97B593-8822-CAB3-D494-6A06893F4A75}"/>
              </a:ext>
            </a:extLst>
          </p:cNvPr>
          <p:cNvSpPr/>
          <p:nvPr/>
        </p:nvSpPr>
        <p:spPr>
          <a:xfrm>
            <a:off x="12700" y="375568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DBE18B-9EBB-AB3C-6007-9F333C0CF999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1" name="To be the global leader in community and humanitarian service.…"/>
          <p:cNvSpPr txBox="1">
            <a:spLocks noGrp="1"/>
          </p:cNvSpPr>
          <p:nvPr>
            <p:ph type="body" idx="4294967295"/>
          </p:nvPr>
        </p:nvSpPr>
        <p:spPr>
          <a:xfrm>
            <a:off x="-12700" y="660400"/>
            <a:ext cx="9169400" cy="332935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64032" indent="-264032" algn="ctr" defTabSz="591433">
              <a:spcBef>
                <a:spcPts val="100"/>
              </a:spcBef>
              <a:buSzTx/>
              <a:buNone/>
              <a:defRPr sz="924"/>
            </a:pPr>
            <a:r>
              <a:rPr lang="en-US" sz="4400" dirty="0">
                <a:solidFill>
                  <a:schemeClr val="bg1"/>
                </a:solidFill>
              </a:rPr>
              <a:t>LIONS INTERNATIONAL</a:t>
            </a:r>
            <a:endParaRPr sz="4400" dirty="0">
              <a:solidFill>
                <a:schemeClr val="bg1"/>
              </a:solidFill>
            </a:endParaRPr>
          </a:p>
          <a:p>
            <a:pPr marL="264032" indent="-264032" algn="ctr" defTabSz="591433">
              <a:lnSpc>
                <a:spcPct val="100000"/>
              </a:lnSpc>
              <a:spcBef>
                <a:spcPts val="100"/>
              </a:spcBef>
              <a:buSzTx/>
              <a:buNone/>
              <a:defRPr sz="2772"/>
            </a:pPr>
            <a:endParaRPr sz="924" b="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="0" dirty="0">
                <a:solidFill>
                  <a:srgbClr val="000000"/>
                </a:solidFill>
                <a:effectLst/>
              </a:rPr>
              <a:t>As Lions, we hold ourselves to the absolute highest standards</a:t>
            </a:r>
            <a:br>
              <a:rPr lang="en-US" sz="2400" b="0" dirty="0">
                <a:solidFill>
                  <a:srgbClr val="000000"/>
                </a:solidFill>
                <a:effectLst/>
              </a:rPr>
            </a:br>
            <a:r>
              <a:rPr lang="en-US" sz="2400" b="0" dirty="0">
                <a:solidFill>
                  <a:srgbClr val="000000"/>
                </a:solidFill>
                <a:effectLst/>
              </a:rPr>
              <a:t>in everything we do.</a:t>
            </a:r>
            <a:br>
              <a:rPr lang="en-US" sz="2400" b="0" dirty="0">
                <a:solidFill>
                  <a:srgbClr val="000000"/>
                </a:solidFill>
                <a:effectLst/>
              </a:rPr>
            </a:br>
            <a:r>
              <a:rPr lang="en-US" sz="2400" b="0" dirty="0">
                <a:solidFill>
                  <a:srgbClr val="000000"/>
                </a:solidFill>
                <a:effectLst/>
              </a:rPr>
              <a:t>Our members and clubs are dedicated to serving others,</a:t>
            </a:r>
            <a:br>
              <a:rPr lang="en-US" sz="2400" b="0" dirty="0">
                <a:solidFill>
                  <a:srgbClr val="000000"/>
                </a:solidFill>
                <a:effectLst/>
              </a:rPr>
            </a:br>
            <a:r>
              <a:rPr lang="en-US" sz="2400" b="0" dirty="0">
                <a:solidFill>
                  <a:srgbClr val="000000"/>
                </a:solidFill>
                <a:effectLst/>
              </a:rPr>
              <a:t>and it shows.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b="0" dirty="0">
                <a:solidFill>
                  <a:srgbClr val="000000"/>
                </a:solidFill>
                <a:effectLst/>
              </a:rPr>
              <a:t>We champion kindness in our communities and actively work</a:t>
            </a:r>
            <a:br>
              <a:rPr lang="en-US" sz="2400" b="0" dirty="0">
                <a:solidFill>
                  <a:srgbClr val="000000"/>
                </a:solidFill>
                <a:effectLst/>
              </a:rPr>
            </a:br>
            <a:r>
              <a:rPr lang="en-US" sz="2400" b="0" dirty="0">
                <a:solidFill>
                  <a:srgbClr val="000000"/>
                </a:solidFill>
                <a:effectLst/>
              </a:rPr>
              <a:t>to improve the lives of all people. </a:t>
            </a:r>
          </a:p>
          <a:p>
            <a:pPr marL="264032" indent="-264032" defTabSz="591433">
              <a:spcBef>
                <a:spcPts val="300"/>
              </a:spcBef>
              <a:buSzTx/>
              <a:buNone/>
              <a:defRPr sz="1232"/>
            </a:pPr>
            <a:endParaRPr sz="1848" dirty="0"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8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pic>
        <p:nvPicPr>
          <p:cNvPr id="62" name="LionLogo2c" descr="LionLogo2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685798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96A1B6-F651-340B-46DF-32F9EC59F8B3}"/>
              </a:ext>
            </a:extLst>
          </p:cNvPr>
          <p:cNvSpPr txBox="1"/>
          <p:nvPr/>
        </p:nvSpPr>
        <p:spPr>
          <a:xfrm>
            <a:off x="12700" y="3692180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MISSION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AC84BD-A434-D5AF-A149-8D25259F33E8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8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66" name="1.4 million men and women…"/>
          <p:cNvSpPr txBox="1">
            <a:spLocks noGrp="1"/>
          </p:cNvSpPr>
          <p:nvPr>
            <p:ph type="body" idx="4294967295"/>
          </p:nvPr>
        </p:nvSpPr>
        <p:spPr>
          <a:xfrm>
            <a:off x="0" y="2844800"/>
            <a:ext cx="9144000" cy="2997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buNone/>
              <a:defRPr sz="3200"/>
            </a:pPr>
            <a:r>
              <a:rPr sz="3200" b="0" dirty="0"/>
              <a:t>1.4 million men and women</a:t>
            </a:r>
            <a:r>
              <a:rPr lang="en-US" sz="3200" b="0" dirty="0"/>
              <a:t>.</a:t>
            </a:r>
          </a:p>
          <a:p>
            <a:pPr algn="ctr">
              <a:lnSpc>
                <a:spcPct val="90000"/>
              </a:lnSpc>
              <a:buFont typeface="Wingdings" pitchFamily="2" charset="2"/>
              <a:buChar char="Ø"/>
              <a:defRPr sz="3200"/>
            </a:pPr>
            <a:endParaRPr lang="en-US" sz="3200" b="0" dirty="0"/>
          </a:p>
          <a:p>
            <a:pPr marL="0" indent="0" algn="ctr">
              <a:lnSpc>
                <a:spcPct val="90000"/>
              </a:lnSpc>
              <a:buNone/>
              <a:defRPr sz="3200"/>
            </a:pPr>
            <a:r>
              <a:rPr sz="3200" b="0" dirty="0"/>
              <a:t>New goal is to reach 1.5 million</a:t>
            </a:r>
            <a:r>
              <a:rPr lang="en-US" sz="3200" b="0" dirty="0"/>
              <a:t>.</a:t>
            </a:r>
            <a:br>
              <a:rPr lang="en-US" sz="3200" b="0" dirty="0"/>
            </a:br>
            <a:endParaRPr sz="3200" b="0" dirty="0"/>
          </a:p>
          <a:p>
            <a:pPr marL="0" indent="0" algn="ctr">
              <a:lnSpc>
                <a:spcPct val="90000"/>
              </a:lnSpc>
              <a:buNone/>
              <a:defRPr sz="3200"/>
            </a:pPr>
            <a:r>
              <a:rPr sz="3200" b="0" dirty="0"/>
              <a:t>Over 49,000 clubs</a:t>
            </a:r>
            <a:r>
              <a:rPr lang="en-US" sz="3200" b="0" dirty="0"/>
              <a:t>.</a:t>
            </a:r>
            <a:br>
              <a:rPr lang="en-US" sz="3200" b="0" dirty="0"/>
            </a:br>
            <a:endParaRPr sz="3200" b="0" dirty="0"/>
          </a:p>
          <a:p>
            <a:pPr marL="0" indent="0" algn="ctr">
              <a:lnSpc>
                <a:spcPct val="90000"/>
              </a:lnSpc>
              <a:buNone/>
            </a:pPr>
            <a:r>
              <a:rPr sz="3200" b="0" dirty="0"/>
              <a:t>Over 200 countries and geographical areas</a:t>
            </a:r>
            <a:r>
              <a:rPr lang="en-US" sz="3200" b="0" dirty="0"/>
              <a:t>.</a:t>
            </a:r>
            <a:r>
              <a:rPr sz="3200" b="0" dirty="0"/>
              <a:t>     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1E12F5-45CD-0095-0E4F-56BF4298F029}"/>
              </a:ext>
            </a:extLst>
          </p:cNvPr>
          <p:cNvSpPr txBox="1"/>
          <p:nvPr/>
        </p:nvSpPr>
        <p:spPr>
          <a:xfrm>
            <a:off x="0" y="673098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LIONS INTERNATIONAL</a:t>
            </a:r>
          </a:p>
        </p:txBody>
      </p:sp>
      <p:pic>
        <p:nvPicPr>
          <p:cNvPr id="4" name="LionLogo2c" descr="LionLogo2c">
            <a:extLst>
              <a:ext uri="{FF2B5EF4-FFF2-40B4-BE49-F238E27FC236}">
                <a16:creationId xmlns:a16="http://schemas.microsoft.com/office/drawing/2014/main" id="{5D8EEB86-C34D-3EA3-F858-7FD2DF0D8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686916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4BD516-1A7B-44B6-EEAC-C21A06553945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65" name="Membership"/>
          <p:cNvSpPr txBox="1">
            <a:spLocks noGrp="1"/>
          </p:cNvSpPr>
          <p:nvPr>
            <p:ph type="title" idx="4294967295"/>
          </p:nvPr>
        </p:nvSpPr>
        <p:spPr>
          <a:xfrm>
            <a:off x="0" y="1798316"/>
            <a:ext cx="9144000" cy="72136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707288">
              <a:defRPr sz="3060"/>
            </a:pPr>
            <a:r>
              <a:rPr lang="en-US" sz="4900" dirty="0">
                <a:solidFill>
                  <a:schemeClr val="bg1"/>
                </a:solidFill>
              </a:rPr>
              <a:t>MEMBERSHIP</a:t>
            </a:r>
            <a:br>
              <a:rPr dirty="0"/>
            </a:b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61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72" name="October 1917 Convention – voted to admit women…"/>
          <p:cNvSpPr txBox="1">
            <a:spLocks noGrp="1"/>
          </p:cNvSpPr>
          <p:nvPr>
            <p:ph type="body" idx="4294967295"/>
          </p:nvPr>
        </p:nvSpPr>
        <p:spPr>
          <a:xfrm>
            <a:off x="0" y="2768598"/>
            <a:ext cx="9144000" cy="411480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  <a:defRPr sz="3500"/>
            </a:pPr>
            <a:r>
              <a:rPr sz="3200" b="0" dirty="0"/>
              <a:t>October 1917 Convention – </a:t>
            </a:r>
            <a:r>
              <a:rPr lang="en-US" sz="3200" b="0" dirty="0"/>
              <a:t>V</a:t>
            </a:r>
            <a:r>
              <a:rPr sz="3200" b="0" dirty="0"/>
              <a:t>oted to admit women</a:t>
            </a:r>
          </a:p>
          <a:p>
            <a:pPr marL="0" indent="0" algn="ctr">
              <a:lnSpc>
                <a:spcPct val="100000"/>
              </a:lnSpc>
              <a:buNone/>
              <a:defRPr sz="3500"/>
            </a:pPr>
            <a:r>
              <a:rPr sz="3200" b="0" dirty="0"/>
              <a:t>1918 – Rescinded </a:t>
            </a:r>
          </a:p>
          <a:p>
            <a:pPr marL="0" indent="0" algn="ctr">
              <a:lnSpc>
                <a:spcPct val="100000"/>
              </a:lnSpc>
              <a:buNone/>
              <a:defRPr sz="3500"/>
            </a:pPr>
            <a:r>
              <a:rPr sz="3200" b="0" dirty="0"/>
              <a:t>1987 – Doors open to women Lions </a:t>
            </a:r>
            <a:r>
              <a:rPr lang="en-US" sz="3200" b="0" dirty="0"/>
              <a:t>–</a:t>
            </a:r>
            <a:r>
              <a:rPr sz="3200" b="0" dirty="0"/>
              <a:t> again</a:t>
            </a:r>
            <a:r>
              <a:rPr lang="en-US" sz="3200" b="0" dirty="0"/>
              <a:t>!</a:t>
            </a:r>
          </a:p>
          <a:p>
            <a:pPr marL="0" indent="0" algn="ctr">
              <a:lnSpc>
                <a:spcPct val="100000"/>
              </a:lnSpc>
              <a:buNone/>
              <a:defRPr sz="3500"/>
            </a:pPr>
            <a:endParaRPr sz="3200" b="0" dirty="0"/>
          </a:p>
          <a:p>
            <a:pPr marL="0" indent="0" algn="ctr">
              <a:lnSpc>
                <a:spcPts val="3240"/>
              </a:lnSpc>
              <a:spcBef>
                <a:spcPts val="0"/>
              </a:spcBef>
              <a:buNone/>
              <a:defRPr sz="3500"/>
            </a:pPr>
            <a:r>
              <a:rPr sz="3200" b="0" dirty="0"/>
              <a:t>2008 – Focus on family, students, </a:t>
            </a:r>
            <a:br>
              <a:rPr lang="en-US" sz="3200" b="0" dirty="0"/>
            </a:br>
            <a:r>
              <a:rPr sz="3200" b="0" dirty="0"/>
              <a:t>and veteran members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05AAF5-C773-5F9E-5D0D-1565EC7C7992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775FBD-5C6C-BB9D-5C7C-897ED2C6ED45}"/>
              </a:ext>
            </a:extLst>
          </p:cNvPr>
          <p:cNvSpPr txBox="1"/>
          <p:nvPr/>
        </p:nvSpPr>
        <p:spPr>
          <a:xfrm>
            <a:off x="0" y="673098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LIONS INTERNATIONAL</a:t>
            </a:r>
          </a:p>
        </p:txBody>
      </p:sp>
      <p:pic>
        <p:nvPicPr>
          <p:cNvPr id="4" name="LionLogo2c" descr="LionLogo2c">
            <a:extLst>
              <a:ext uri="{FF2B5EF4-FFF2-40B4-BE49-F238E27FC236}">
                <a16:creationId xmlns:a16="http://schemas.microsoft.com/office/drawing/2014/main" id="{F25964CC-582F-238B-6C15-91D6EF5F0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686916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B75C80-7BEE-9B23-7232-7473617E52AE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1" name="Family and Women Lions"/>
          <p:cNvSpPr txBox="1">
            <a:spLocks noGrp="1"/>
          </p:cNvSpPr>
          <p:nvPr>
            <p:ph type="title" idx="4294967295"/>
          </p:nvPr>
        </p:nvSpPr>
        <p:spPr>
          <a:xfrm>
            <a:off x="0" y="1498598"/>
            <a:ext cx="9144000" cy="91440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b="0" dirty="0">
                <a:solidFill>
                  <a:schemeClr val="bg1"/>
                </a:solidFill>
              </a:rPr>
              <a:t>FAMILY &amp; WOMEN</a:t>
            </a:r>
            <a:endParaRPr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0208096-BB63-D9C0-BA9F-8454C0FBD9F1}"/>
              </a:ext>
            </a:extLst>
          </p:cNvPr>
          <p:cNvSpPr/>
          <p:nvPr/>
        </p:nvSpPr>
        <p:spPr>
          <a:xfrm>
            <a:off x="0" y="609598"/>
            <a:ext cx="9144000" cy="914400"/>
          </a:xfrm>
          <a:prstGeom prst="rect">
            <a:avLst/>
          </a:prstGeom>
          <a:solidFill>
            <a:schemeClr val="accent4"/>
          </a:solidFill>
          <a:ln w="25400" cap="flat">
            <a:solidFill>
              <a:schemeClr val="accent4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8265158" y="6248400"/>
            <a:ext cx="193039" cy="2870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78" name="Recognized for service to people who are blind and visually impaired*…"/>
          <p:cNvSpPr txBox="1">
            <a:spLocks noGrp="1"/>
          </p:cNvSpPr>
          <p:nvPr>
            <p:ph type="body" idx="4294967295"/>
          </p:nvPr>
        </p:nvSpPr>
        <p:spPr>
          <a:xfrm>
            <a:off x="1018540" y="2550616"/>
            <a:ext cx="3020062" cy="390866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sz="2400" b="0" dirty="0">
                <a:solidFill>
                  <a:schemeClr val="tx1"/>
                </a:solidFill>
              </a:rPr>
              <a:t>Vision</a:t>
            </a: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Youth</a:t>
            </a: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sz="2400" b="0" dirty="0">
                <a:solidFill>
                  <a:schemeClr val="tx1"/>
                </a:solidFill>
              </a:rPr>
              <a:t>Hunger	</a:t>
            </a:r>
            <a:endParaRPr lang="en-US" sz="2400" b="0" dirty="0">
              <a:solidFill>
                <a:schemeClr val="tx1"/>
              </a:solidFill>
            </a:endParaRP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sz="2400" b="0" dirty="0">
                <a:solidFill>
                  <a:schemeClr val="tx1"/>
                </a:solidFill>
              </a:rPr>
              <a:t>Disaster </a:t>
            </a:r>
            <a:r>
              <a:rPr lang="en-US" sz="2400" b="0" dirty="0">
                <a:solidFill>
                  <a:schemeClr val="tx1"/>
                </a:solidFill>
              </a:rPr>
              <a:t>R</a:t>
            </a:r>
            <a:r>
              <a:rPr sz="2400" b="0" dirty="0">
                <a:solidFill>
                  <a:schemeClr val="tx1"/>
                </a:solidFill>
              </a:rPr>
              <a:t>elief</a:t>
            </a: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sz="2400" b="0" dirty="0">
                <a:solidFill>
                  <a:schemeClr val="tx1"/>
                </a:solidFill>
              </a:rPr>
              <a:t>Humanitarian</a:t>
            </a: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Diabetes</a:t>
            </a: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Childhood Cancer</a:t>
            </a:r>
          </a:p>
          <a:p>
            <a:pPr marL="240030" indent="-240030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>
                <a:solidFill>
                  <a:srgbClr val="FF2600"/>
                </a:solidFill>
              </a:defRPr>
            </a:pPr>
            <a:r>
              <a:rPr lang="en-US" sz="2400" b="0" dirty="0">
                <a:solidFill>
                  <a:schemeClr val="tx1"/>
                </a:solidFill>
              </a:rPr>
              <a:t>Environment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807FA4-DB27-641B-4C66-1D38F1316196}"/>
              </a:ext>
            </a:extLst>
          </p:cNvPr>
          <p:cNvSpPr txBox="1"/>
          <p:nvPr/>
        </p:nvSpPr>
        <p:spPr>
          <a:xfrm>
            <a:off x="0" y="673098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LIONS INTERNATIONAL</a:t>
            </a:r>
          </a:p>
        </p:txBody>
      </p:sp>
      <p:pic>
        <p:nvPicPr>
          <p:cNvPr id="5" name="LionLogo2c" descr="LionLogo2c">
            <a:extLst>
              <a:ext uri="{FF2B5EF4-FFF2-40B4-BE49-F238E27FC236}">
                <a16:creationId xmlns:a16="http://schemas.microsoft.com/office/drawing/2014/main" id="{A85C4D34-0092-5569-58B2-F896AD14F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686916"/>
            <a:ext cx="762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8EEB1B-F1A8-CCD3-5531-C877658B6C9E}"/>
              </a:ext>
            </a:extLst>
          </p:cNvPr>
          <p:cNvSpPr/>
          <p:nvPr/>
        </p:nvSpPr>
        <p:spPr>
          <a:xfrm>
            <a:off x="0" y="1638300"/>
            <a:ext cx="9144000" cy="640080"/>
          </a:xfrm>
          <a:prstGeom prst="rect">
            <a:avLst/>
          </a:prstGeom>
          <a:solidFill>
            <a:schemeClr val="accent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4F33E9-3A32-1EEA-F588-7E82E9D4156E}"/>
              </a:ext>
            </a:extLst>
          </p:cNvPr>
          <p:cNvSpPr txBox="1"/>
          <p:nvPr/>
        </p:nvSpPr>
        <p:spPr>
          <a:xfrm>
            <a:off x="0" y="1574800"/>
            <a:ext cx="9144000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FOCUS AREAS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CA2F63-4D74-0714-7F03-547644169931}"/>
              </a:ext>
            </a:extLst>
          </p:cNvPr>
          <p:cNvSpPr txBox="1"/>
          <p:nvPr/>
        </p:nvSpPr>
        <p:spPr>
          <a:xfrm>
            <a:off x="4178300" y="2540000"/>
            <a:ext cx="4787900" cy="24365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l" defTabSz="537666">
              <a:lnSpc>
                <a:spcPct val="100000"/>
              </a:lnSpc>
              <a:spcBef>
                <a:spcPts val="200"/>
              </a:spcBef>
              <a:defRPr sz="1960"/>
            </a:pPr>
            <a:r>
              <a:rPr lang="en-US" sz="2400" dirty="0">
                <a:latin typeface="+mj-lt"/>
              </a:rPr>
              <a:t>Additional Club Activities:</a:t>
            </a:r>
            <a:br>
              <a:rPr lang="en-US" sz="2400" dirty="0">
                <a:latin typeface="+mj-lt"/>
              </a:rPr>
            </a:br>
            <a:endParaRPr lang="en-US" sz="2400" dirty="0">
              <a:latin typeface="+mj-lt"/>
            </a:endParaRPr>
          </a:p>
          <a:p>
            <a:pPr marL="240030" indent="-240030" algn="l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/>
            </a:pPr>
            <a:r>
              <a:rPr lang="en-US" sz="2400" dirty="0">
                <a:latin typeface="+mj-lt"/>
              </a:rPr>
              <a:t>Eyeglass collection &amp; recycling</a:t>
            </a:r>
          </a:p>
          <a:p>
            <a:pPr marL="240030" indent="-240030" algn="l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/>
            </a:pPr>
            <a:r>
              <a:rPr lang="en-US" sz="2400" dirty="0">
                <a:latin typeface="+mj-lt"/>
              </a:rPr>
              <a:t>Hearing screening</a:t>
            </a:r>
          </a:p>
          <a:p>
            <a:pPr marL="240030" indent="-240030" algn="l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/>
            </a:pPr>
            <a:r>
              <a:rPr lang="en-US" sz="2400" dirty="0">
                <a:latin typeface="+mj-lt"/>
              </a:rPr>
              <a:t>Volunteering at community events.</a:t>
            </a:r>
          </a:p>
          <a:p>
            <a:pPr marL="240030" indent="-240030" algn="l" defTabSz="537666">
              <a:lnSpc>
                <a:spcPct val="100000"/>
              </a:lnSpc>
              <a:spcBef>
                <a:spcPts val="200"/>
              </a:spcBef>
              <a:buFont typeface="Times New Roman"/>
              <a:buChar char="➢"/>
              <a:defRPr sz="1960"/>
            </a:pPr>
            <a:endParaRPr lang="en-US" sz="24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fade thruBlk="1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12834</TotalTime>
  <Words>891</Words>
  <Application>Microsoft Macintosh PowerPoint</Application>
  <PresentationFormat>On-screen Show (4:3)</PresentationFormat>
  <Paragraphs>181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Times New Roman</vt:lpstr>
      <vt:lpstr>Wingdings</vt:lpstr>
      <vt:lpstr>Default Design</vt:lpstr>
      <vt:lpstr>PowerPoint Presentation</vt:lpstr>
      <vt:lpstr>PURPOSE OF ORIENTATION</vt:lpstr>
      <vt:lpstr>PowerPoint Presentation</vt:lpstr>
      <vt:lpstr>LIONS INTERNATIONAL</vt:lpstr>
      <vt:lpstr>PowerPoint Presentation</vt:lpstr>
      <vt:lpstr>PowerPoint Presentation</vt:lpstr>
      <vt:lpstr>MEMBERSHIP </vt:lpstr>
      <vt:lpstr>FAMILY &amp; WOMEN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FREDERICKSBURG HOST LIONS CLUB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"How wonderful it is that nobody need wait a single moment before starting to improve the world." -- Anne Frank  "An idea is just a thought… An idea with a Champion is a success!" -- Unknown member of a nonprofit  “You must get involved to have an impact” -- John H. Holcomb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Sally Cooney Anderson</cp:lastModifiedBy>
  <cp:revision>27</cp:revision>
  <cp:lastPrinted>2026-06-17T22:46:20Z</cp:lastPrinted>
  <dcterms:modified xsi:type="dcterms:W3CDTF">2026-06-17T22:50:28Z</dcterms:modified>
</cp:coreProperties>
</file>