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256" r:id="rId2"/>
    <p:sldId id="2092" r:id="rId3"/>
    <p:sldId id="257" r:id="rId4"/>
    <p:sldId id="275" r:id="rId5"/>
    <p:sldId id="267" r:id="rId6"/>
    <p:sldId id="268" r:id="rId7"/>
    <p:sldId id="266" r:id="rId8"/>
    <p:sldId id="1444" r:id="rId9"/>
    <p:sldId id="259" r:id="rId10"/>
    <p:sldId id="2086" r:id="rId11"/>
    <p:sldId id="262" r:id="rId12"/>
    <p:sldId id="2093" r:id="rId13"/>
    <p:sldId id="277" r:id="rId14"/>
    <p:sldId id="272" r:id="rId15"/>
    <p:sldId id="273" r:id="rId16"/>
    <p:sldId id="276" r:id="rId17"/>
    <p:sldId id="265" r:id="rId18"/>
    <p:sldId id="2071" r:id="rId19"/>
    <p:sldId id="2073" r:id="rId20"/>
    <p:sldId id="2095" r:id="rId21"/>
    <p:sldId id="2096" r:id="rId22"/>
    <p:sldId id="2094" r:id="rId23"/>
    <p:sldId id="2097" r:id="rId24"/>
    <p:sldId id="2098" r:id="rId25"/>
    <p:sldId id="489" r:id="rId26"/>
    <p:sldId id="2091" r:id="rId27"/>
    <p:sldId id="2078" r:id="rId28"/>
    <p:sldId id="2085" r:id="rId29"/>
    <p:sldId id="2080" r:id="rId30"/>
    <p:sldId id="2081" r:id="rId31"/>
    <p:sldId id="2082" r:id="rId32"/>
    <p:sldId id="2083" r:id="rId33"/>
    <p:sldId id="2084" r:id="rId34"/>
    <p:sldId id="2099" r:id="rId35"/>
    <p:sldId id="278" r:id="rId3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48" roundtripDataSignature="AMtx7mh+QqdBN+bUURhvrWtBxni+3zjy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91E361-A4A6-4BFA-90C4-8DE491796FD4}" v="38" dt="2025-05-16T20:43:35.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422" y="67"/>
      </p:cViewPr>
      <p:guideLst>
        <p:guide orient="horz" pos="2160"/>
        <p:guide pos="3840"/>
      </p:guideLst>
    </p:cSldViewPr>
  </p:slideViewPr>
  <p:notesTextViewPr>
    <p:cViewPr>
      <p:scale>
        <a:sx n="1" d="1"/>
        <a:sy n="1" d="1"/>
      </p:scale>
      <p:origin x="0" y="0"/>
    </p:cViewPr>
  </p:notesTextViewPr>
  <p:sorterViewPr>
    <p:cViewPr>
      <p:scale>
        <a:sx n="100" d="100"/>
        <a:sy n="100" d="100"/>
      </p:scale>
      <p:origin x="0" y="-204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customschemas.google.com/relationships/presentationmetadata" Target="meta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itchFamily="2" charset="2"/>
              <a:buChar char="v"/>
            </a:pPr>
            <a:r>
              <a:rPr lang="en-US" sz="1200" b="0" i="0" u="none" strike="noStrike">
                <a:solidFill>
                  <a:srgbClr val="000000"/>
                </a:solidFill>
                <a:effectLst/>
                <a:latin typeface="Arial" panose="020B0604020202020204" pitchFamily="34" charset="0"/>
                <a:cs typeface="Arial" panose="020B0604020202020204" pitchFamily="34" charset="0"/>
              </a:rPr>
              <a:t>Expanded Community Impact:  With more members, the Lions Club can undertake larger projects, reach more people in need, and make a greater impact on the community.</a:t>
            </a:r>
          </a:p>
          <a:p>
            <a:pPr marL="285750" indent="-285750">
              <a:buFont typeface="Wingdings" pitchFamily="2" charset="2"/>
              <a:buChar char="v"/>
            </a:pPr>
            <a:endParaRPr lang="en-US" sz="1200" b="0" i="0" u="none" strike="noStrike">
              <a:solidFill>
                <a:srgbClr val="000000"/>
              </a:solidFill>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cs typeface="Arial" panose="020B0604020202020204" pitchFamily="34" charset="0"/>
              </a:rPr>
              <a:t>Diverse Skillsets and Resources:  Each new member brings unique skills, experiences, and resources to the club, enriching its capabilities and increasing its effectiveness in serving the community.</a:t>
            </a:r>
          </a:p>
          <a:p>
            <a:pPr marL="285750" indent="-285750">
              <a:buFont typeface="Wingdings" pitchFamily="2" charset="2"/>
              <a:buChar char="v"/>
            </a:pPr>
            <a:endParaRPr lang="en-US" sz="200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cs typeface="Arial" panose="020B0604020202020204" pitchFamily="34" charset="0"/>
              </a:rPr>
              <a:t>Broader Network and Influence: A larger membership base means a wider network of connections within the community, which can open doors to new partnerships, collaborations, and opportunities for growth.</a:t>
            </a:r>
          </a:p>
          <a:p>
            <a:pPr marL="285750" indent="-285750">
              <a:buFont typeface="Wingdings" pitchFamily="2" charset="2"/>
              <a:buChar char="v"/>
            </a:pPr>
            <a:endParaRPr lang="en-US" sz="200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cs typeface="Arial" panose="020B0604020202020204" pitchFamily="34" charset="0"/>
              </a:rPr>
              <a:t>Financial Sustainability:  More members mean a larger pool of dues and donations, providing the club with greater financial stability to support its initiatives and maintain its operations.</a:t>
            </a:r>
          </a:p>
          <a:p>
            <a:pPr marL="285750" indent="-285750">
              <a:buFont typeface="Wingdings" pitchFamily="2" charset="2"/>
              <a:buChar char="v"/>
            </a:pPr>
            <a:endParaRPr lang="en-US" sz="200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cs typeface="Arial" panose="020B0604020202020204" pitchFamily="34" charset="0"/>
              </a:rPr>
              <a:t>Long-Term Viability:  By attracting new members, the club ensures its continued relevance and sustainability for future generations, safeguarding its ability to serve the community for years to come.</a:t>
            </a:r>
          </a:p>
          <a:p>
            <a:pPr marL="285750" indent="-285750">
              <a:buFont typeface="Wingdings" pitchFamily="2" charset="2"/>
              <a:buChar char="v"/>
            </a:pPr>
            <a:endParaRPr lang="en-US" sz="200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cs typeface="Arial" panose="020B0604020202020204" pitchFamily="34" charset="0"/>
              </a:rPr>
              <a:t>Enhanced Member Engagement:  A vibrant and growing membership fosters a sense of belonging and engagement among members, leading to increased participation, creativity, and satisfaction within the club.</a:t>
            </a:r>
          </a:p>
          <a:p>
            <a:pPr marL="285750" indent="-285750">
              <a:buFont typeface="Wingdings" pitchFamily="2" charset="2"/>
              <a:buChar char="v"/>
            </a:pPr>
            <a:endParaRPr lang="en-US" sz="1200" b="0" i="0" u="none" strike="noStrike">
              <a:solidFill>
                <a:srgbClr val="000000"/>
              </a:solidFill>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cs typeface="Arial" panose="020B0604020202020204" pitchFamily="34" charset="0"/>
              </a:rPr>
              <a:t>Increased Public Awareness: A larger membership base increases the club's visibility in the community, raising awareness of its mission, activities, and impact, which can attract more support and involvement from the public.</a:t>
            </a:r>
            <a:endParaRPr lang="en-US" sz="2800">
              <a:effectLst/>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9714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92BCF-D17E-94FF-F7BE-39624486D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DE1C8-52D3-7731-1D3D-1D75F2D6E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3ADC93-6BC4-94D7-EB1E-0A49C05BCA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CB9FCD-8E10-AC78-3F8C-17B1FD5ADEEC}"/>
              </a:ext>
            </a:extLst>
          </p:cNvPr>
          <p:cNvSpPr>
            <a:spLocks noGrp="1"/>
          </p:cNvSpPr>
          <p:nvPr>
            <p:ph type="sldNum" sz="quarter" idx="5"/>
          </p:nvPr>
        </p:nvSpPr>
        <p:spPr/>
        <p:txBody>
          <a:bodyPr/>
          <a:lstStyle/>
          <a:p>
            <a:fld id="{41D491C1-FF03-46BC-BF13-EDE585B30F60}" type="slidenum">
              <a:rPr lang="en-US" smtClean="0"/>
              <a:t>5</a:t>
            </a:fld>
            <a:endParaRPr lang="en-US"/>
          </a:p>
        </p:txBody>
      </p:sp>
    </p:spTree>
    <p:extLst>
      <p:ext uri="{BB962C8B-B14F-4D97-AF65-F5344CB8AC3E}">
        <p14:creationId xmlns:p14="http://schemas.microsoft.com/office/powerpoint/2010/main" val="635820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ACB4-52D6-A61A-A6ED-9143E4DD9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AD083-4F7A-D49A-836C-52C3AC77B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452C5-A7DA-4349-0268-DEC1C80D48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C344F2-28D7-C038-3647-C8ECED50D172}"/>
              </a:ext>
            </a:extLst>
          </p:cNvPr>
          <p:cNvSpPr>
            <a:spLocks noGrp="1"/>
          </p:cNvSpPr>
          <p:nvPr>
            <p:ph type="sldNum" sz="quarter" idx="5"/>
          </p:nvPr>
        </p:nvSpPr>
        <p:spPr/>
        <p:txBody>
          <a:bodyPr/>
          <a:lstStyle/>
          <a:p>
            <a:fld id="{41D491C1-FF03-46BC-BF13-EDE585B30F60}" type="slidenum">
              <a:rPr lang="en-US" smtClean="0"/>
              <a:t>6</a:t>
            </a:fld>
            <a:endParaRPr lang="en-US"/>
          </a:p>
        </p:txBody>
      </p:sp>
    </p:spTree>
    <p:extLst>
      <p:ext uri="{BB962C8B-B14F-4D97-AF65-F5344CB8AC3E}">
        <p14:creationId xmlns:p14="http://schemas.microsoft.com/office/powerpoint/2010/main" val="2286528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CB56C-628C-6BC1-0FE4-7588ECC03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86042-E3EF-2DA1-FC36-2C9CFCD817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7BAC2-7F4F-B925-3DA8-CC456F2174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46F521-2FEE-4AA3-11D2-4818FA860C8E}"/>
              </a:ext>
            </a:extLst>
          </p:cNvPr>
          <p:cNvSpPr>
            <a:spLocks noGrp="1"/>
          </p:cNvSpPr>
          <p:nvPr>
            <p:ph type="sldNum" sz="quarter" idx="5"/>
          </p:nvPr>
        </p:nvSpPr>
        <p:spPr/>
        <p:txBody>
          <a:bodyPr/>
          <a:lstStyle/>
          <a:p>
            <a:fld id="{41D491C1-FF03-46BC-BF13-EDE585B30F60}" type="slidenum">
              <a:rPr lang="en-US" smtClean="0"/>
              <a:t>7</a:t>
            </a:fld>
            <a:endParaRPr lang="en-US"/>
          </a:p>
        </p:txBody>
      </p:sp>
    </p:spTree>
    <p:extLst>
      <p:ext uri="{BB962C8B-B14F-4D97-AF65-F5344CB8AC3E}">
        <p14:creationId xmlns:p14="http://schemas.microsoft.com/office/powerpoint/2010/main" val="236306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ea typeface="Calibri" panose="020F0502020204030204"/>
                <a:cs typeface="Calibri" panose="020F0502020204030204"/>
              </a:rPr>
              <a:t>MISSION </a:t>
            </a:r>
            <a:r>
              <a:rPr lang="en-US" b="1">
                <a:ea typeface="Calibri" panose="020F0502020204030204"/>
                <a:cs typeface="Calibri" panose="020F0502020204030204"/>
              </a:rPr>
              <a:t>1.5 </a:t>
            </a:r>
            <a:r>
              <a:rPr lang="en-US"/>
              <a:t>is the drive to reach 1.5 million Lion members  worldwide on June 30, 2027, so we can better meet the growing needs of our communities and serve more than a billion people annually. </a:t>
            </a:r>
          </a:p>
          <a:p>
            <a:endParaRPr lang="en-US"/>
          </a:p>
          <a:p>
            <a:r>
              <a:rPr lang="en-US"/>
              <a:t>Membership goal and objectives are:</a:t>
            </a:r>
          </a:p>
          <a:p>
            <a:endParaRPr lang="en-US"/>
          </a:p>
          <a:p>
            <a:pPr marL="171450" indent="-171450">
              <a:buFont typeface="Arial" panose="020B0604020202020204" pitchFamily="34" charset="0"/>
              <a:buChar char="•"/>
            </a:pPr>
            <a:r>
              <a:rPr lang="en-US"/>
              <a:t>All CAs achieve positive net growth no later than FY 2026-2027.</a:t>
            </a:r>
          </a:p>
          <a:p>
            <a:pPr marL="171450" indent="-171450">
              <a:buFont typeface="Arial" panose="020B0604020202020204" pitchFamily="34" charset="0"/>
              <a:buChar char="•"/>
            </a:pPr>
            <a:r>
              <a:rPr lang="en-US"/>
              <a:t>All districts will add new clubs. </a:t>
            </a:r>
          </a:p>
          <a:p>
            <a:pPr marL="171450" indent="-171450">
              <a:buFont typeface="Arial" panose="020B0604020202020204" pitchFamily="34" charset="0"/>
              <a:buChar char="•"/>
            </a:pPr>
            <a:r>
              <a:rPr lang="en-US"/>
              <a:t>All clubs will induct new members during </a:t>
            </a:r>
            <a:r>
              <a:rPr lang="en-US" i="1">
                <a:ea typeface="Calibri" panose="020F0502020204030204"/>
                <a:cs typeface="Calibri" panose="020F0502020204030204"/>
              </a:rPr>
              <a:t>MISSION </a:t>
            </a:r>
            <a:r>
              <a:rPr lang="en-US" b="1">
                <a:ea typeface="Calibri" panose="020F0502020204030204"/>
                <a:cs typeface="Calibri" panose="020F0502020204030204"/>
              </a:rPr>
              <a:t>1.5</a:t>
            </a:r>
            <a:r>
              <a:rPr lang="en-US"/>
              <a:t>.</a:t>
            </a:r>
          </a:p>
          <a:p>
            <a:pPr marL="171450" indent="-171450">
              <a:buFont typeface="Arial" panose="020B0604020202020204" pitchFamily="34" charset="0"/>
              <a:buChar char="•"/>
            </a:pPr>
            <a:r>
              <a:rPr lang="en-US"/>
              <a:t>Districts incorporate strategies to attract a more diverse membership, including women and young Lions.</a:t>
            </a:r>
          </a:p>
          <a:p>
            <a:endParaRPr lang="en-US"/>
          </a:p>
        </p:txBody>
      </p:sp>
    </p:spTree>
    <p:extLst>
      <p:ext uri="{BB962C8B-B14F-4D97-AF65-F5344CB8AC3E}">
        <p14:creationId xmlns:p14="http://schemas.microsoft.com/office/powerpoint/2010/main" val="2011379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fontScale="92500"/>
          </a:bodyPr>
          <a:lstStyle/>
          <a:p>
            <a:pPr marL="342900" indent="-342900" algn="l">
              <a:buFont typeface="+mj-lt"/>
              <a:buAutoNum type="arabicPeriod"/>
            </a:pPr>
            <a:r>
              <a:rPr lang="en-US" sz="1200"/>
              <a:t>Increase overall </a:t>
            </a:r>
            <a:r>
              <a:rPr lang="en-US" sz="1200" b="1"/>
              <a:t>Membership</a:t>
            </a:r>
            <a:r>
              <a:rPr lang="en-US" sz="1200"/>
              <a:t> by 2 Clubs &amp; Net 4 within the next year.</a:t>
            </a:r>
          </a:p>
          <a:p>
            <a:pPr marL="342900" indent="-342900" algn="l">
              <a:buFont typeface="+mj-lt"/>
              <a:buAutoNum type="arabicPeriod"/>
            </a:pPr>
            <a:r>
              <a:rPr lang="en-US" sz="1200"/>
              <a:t>Recruits </a:t>
            </a:r>
            <a:r>
              <a:rPr lang="en-US" sz="1200" b="1"/>
              <a:t>active younger</a:t>
            </a:r>
            <a:r>
              <a:rPr lang="en-US" sz="1200"/>
              <a:t> members to ensure the long-term sustainability of the club.</a:t>
            </a:r>
          </a:p>
          <a:p>
            <a:pPr marL="342900" indent="-342900" algn="l">
              <a:buFont typeface="+mj-lt"/>
              <a:buAutoNum type="arabicPeriod"/>
            </a:pPr>
            <a:r>
              <a:rPr lang="en-US" sz="1200" b="0" i="0" u="none" strike="noStrike">
                <a:solidFill>
                  <a:srgbClr val="000000"/>
                </a:solidFill>
                <a:effectLst/>
                <a:latin typeface="Arial" panose="020B0604020202020204" pitchFamily="34" charset="0"/>
              </a:rPr>
              <a:t>Establish </a:t>
            </a:r>
            <a:r>
              <a:rPr lang="en-US" sz="1200" b="1" i="0" u="none" strike="noStrike">
                <a:solidFill>
                  <a:srgbClr val="000000"/>
                </a:solidFill>
                <a:effectLst/>
                <a:latin typeface="Arial" panose="020B0604020202020204" pitchFamily="34" charset="0"/>
              </a:rPr>
              <a:t>partnerships</a:t>
            </a:r>
            <a:r>
              <a:rPr lang="en-US" sz="1200" b="0" i="0" u="none" strike="noStrike">
                <a:solidFill>
                  <a:srgbClr val="000000"/>
                </a:solidFill>
                <a:effectLst/>
                <a:latin typeface="Arial" panose="020B0604020202020204" pitchFamily="34" charset="0"/>
              </a:rPr>
              <a:t> with local organizations or colleges to attract students and young professionals.</a:t>
            </a:r>
          </a:p>
          <a:p>
            <a:pPr marL="342900" indent="-342900">
              <a:buFont typeface="+mj-lt"/>
              <a:buAutoNum type="arabicPeriod"/>
            </a:pPr>
            <a:r>
              <a:rPr lang="en-US" sz="1200" b="0" i="0" u="none" strike="noStrike">
                <a:solidFill>
                  <a:srgbClr val="000000"/>
                </a:solidFill>
                <a:effectLst/>
                <a:latin typeface="Arial" panose="020B0604020202020204" pitchFamily="34" charset="0"/>
              </a:rPr>
              <a:t>Host </a:t>
            </a:r>
            <a:r>
              <a:rPr lang="en-US" sz="1200" b="1" i="0" u="none" strike="noStrike">
                <a:solidFill>
                  <a:srgbClr val="000000"/>
                </a:solidFill>
                <a:effectLst/>
                <a:latin typeface="Arial" panose="020B0604020202020204" pitchFamily="34" charset="0"/>
              </a:rPr>
              <a:t>community events</a:t>
            </a:r>
            <a:r>
              <a:rPr lang="en-US" sz="1200" b="0" i="0" u="none" strike="noStrike">
                <a:solidFill>
                  <a:srgbClr val="000000"/>
                </a:solidFill>
                <a:effectLst/>
                <a:latin typeface="Arial" panose="020B0604020202020204" pitchFamily="34" charset="0"/>
              </a:rPr>
              <a:t> to raise awareness about the club and its initiatives, aiming to recruit new members.</a:t>
            </a:r>
            <a:endParaRPr lang="en-US">
              <a:effectLst/>
            </a:endParaRPr>
          </a:p>
          <a:p>
            <a:pPr marL="342900" indent="-342900">
              <a:buFont typeface="+mj-lt"/>
              <a:buAutoNum type="arabicPeriod"/>
            </a:pPr>
            <a:r>
              <a:rPr lang="en-US" sz="1200" b="0" i="0" u="none" strike="noStrike">
                <a:solidFill>
                  <a:srgbClr val="000000"/>
                </a:solidFill>
                <a:effectLst/>
                <a:latin typeface="Arial" panose="020B0604020202020204" pitchFamily="34" charset="0"/>
              </a:rPr>
              <a:t>Implement </a:t>
            </a:r>
            <a:r>
              <a:rPr lang="en-US" sz="1200" b="1" i="0" u="none" strike="noStrike">
                <a:solidFill>
                  <a:srgbClr val="000000"/>
                </a:solidFill>
                <a:effectLst/>
                <a:latin typeface="Arial" panose="020B0604020202020204" pitchFamily="34" charset="0"/>
              </a:rPr>
              <a:t>mentorship programs </a:t>
            </a:r>
            <a:r>
              <a:rPr lang="en-US" sz="1200" b="0" i="0" u="none" strike="noStrike">
                <a:solidFill>
                  <a:srgbClr val="000000"/>
                </a:solidFill>
                <a:effectLst/>
                <a:latin typeface="Arial" panose="020B0604020202020204" pitchFamily="34" charset="0"/>
              </a:rPr>
              <a:t>to engage new members and help them integrate into the club.</a:t>
            </a:r>
            <a:endParaRPr lang="en-US">
              <a:effectLst/>
            </a:endParaRPr>
          </a:p>
          <a:p>
            <a:pPr marL="342900" indent="-342900">
              <a:buFont typeface="+mj-lt"/>
              <a:buAutoNum type="arabicPeriod"/>
            </a:pPr>
            <a:r>
              <a:rPr lang="en-US" sz="1200" b="0" i="0" u="none" strike="noStrike">
                <a:solidFill>
                  <a:srgbClr val="000000"/>
                </a:solidFill>
                <a:effectLst/>
                <a:latin typeface="Arial" panose="020B0604020202020204" pitchFamily="34" charset="0"/>
              </a:rPr>
              <a:t>Enhance </a:t>
            </a:r>
            <a:r>
              <a:rPr lang="en-US" sz="1200" b="1" i="0" u="none" strike="noStrike">
                <a:solidFill>
                  <a:srgbClr val="000000"/>
                </a:solidFill>
                <a:effectLst/>
                <a:latin typeface="Arial" panose="020B0604020202020204" pitchFamily="34" charset="0"/>
              </a:rPr>
              <a:t>member satisfaction</a:t>
            </a:r>
            <a:r>
              <a:rPr lang="en-US" sz="1200" b="0" i="0" u="none" strike="noStrike">
                <a:solidFill>
                  <a:srgbClr val="000000"/>
                </a:solidFill>
                <a:effectLst/>
                <a:latin typeface="Arial" panose="020B0604020202020204" pitchFamily="34" charset="0"/>
              </a:rPr>
              <a:t> through regular feedback surveys and implementing suggestions for improvement.</a:t>
            </a:r>
            <a:endParaRPr lang="en-US">
              <a:effectLst/>
            </a:endParaRPr>
          </a:p>
          <a:p>
            <a:pPr marL="342900" indent="-342900">
              <a:buFont typeface="+mj-lt"/>
              <a:buAutoNum type="arabicPeriod"/>
            </a:pPr>
            <a:r>
              <a:rPr lang="en-US" sz="1200" b="0" i="0" u="none" strike="noStrike">
                <a:solidFill>
                  <a:srgbClr val="000000"/>
                </a:solidFill>
                <a:effectLst/>
                <a:latin typeface="Arial" panose="020B0604020202020204" pitchFamily="34" charset="0"/>
              </a:rPr>
              <a:t>Provide </a:t>
            </a:r>
            <a:r>
              <a:rPr lang="en-US" sz="1200" b="1" i="0" u="none" strike="noStrike">
                <a:solidFill>
                  <a:srgbClr val="000000"/>
                </a:solidFill>
                <a:effectLst/>
                <a:latin typeface="Arial" panose="020B0604020202020204" pitchFamily="34" charset="0"/>
              </a:rPr>
              <a:t>leadership training</a:t>
            </a:r>
            <a:r>
              <a:rPr lang="en-US" sz="1200" b="0" i="0" u="none" strike="noStrike">
                <a:solidFill>
                  <a:srgbClr val="000000"/>
                </a:solidFill>
                <a:effectLst/>
                <a:latin typeface="Arial" panose="020B0604020202020204" pitchFamily="34" charset="0"/>
              </a:rPr>
              <a:t> opportunities for members to develop their skills and take on active roles within the club.</a:t>
            </a:r>
            <a:endParaRPr lang="en-US">
              <a:effectLst/>
            </a:endParaRPr>
          </a:p>
          <a:p>
            <a:pPr marL="342900" indent="-342900">
              <a:buFont typeface="+mj-lt"/>
              <a:buAutoNum type="arabicPeriod"/>
            </a:pPr>
            <a:r>
              <a:rPr lang="en-US" sz="1200" b="1" i="0" u="none" strike="noStrike">
                <a:solidFill>
                  <a:srgbClr val="000000"/>
                </a:solidFill>
                <a:effectLst/>
                <a:latin typeface="Arial" panose="020B0604020202020204" pitchFamily="34" charset="0"/>
              </a:rPr>
              <a:t>Collaborate</a:t>
            </a:r>
            <a:r>
              <a:rPr lang="en-US" sz="1200" b="0" i="0" u="none" strike="noStrike">
                <a:solidFill>
                  <a:srgbClr val="000000"/>
                </a:solidFill>
                <a:effectLst/>
                <a:latin typeface="Arial" panose="020B0604020202020204" pitchFamily="34" charset="0"/>
              </a:rPr>
              <a:t> with other local organizations and businesses to expand the club's network and potential membership pool.</a:t>
            </a:r>
            <a:endParaRPr lang="en-US">
              <a:effectLst/>
            </a:endParaRPr>
          </a:p>
          <a:p>
            <a:pPr marL="342900" indent="-342900" algn="l">
              <a:buFont typeface="+mj-lt"/>
              <a:buAutoNum type="arabicPeriod"/>
            </a:pPr>
            <a:r>
              <a:rPr lang="en-US" sz="1200" b="0" i="0" u="none" strike="noStrike">
                <a:solidFill>
                  <a:srgbClr val="000000"/>
                </a:solidFill>
                <a:effectLst/>
                <a:latin typeface="Arial" panose="020B0604020202020204" pitchFamily="34" charset="0"/>
              </a:rPr>
              <a:t>Develop a </a:t>
            </a:r>
            <a:r>
              <a:rPr lang="en-US" sz="1200" b="1" i="0" u="none" strike="noStrike">
                <a:solidFill>
                  <a:srgbClr val="000000"/>
                </a:solidFill>
                <a:effectLst/>
                <a:latin typeface="Arial" panose="020B0604020202020204" pitchFamily="34" charset="0"/>
              </a:rPr>
              <a:t>robust online presence</a:t>
            </a:r>
            <a:r>
              <a:rPr lang="en-US" sz="1200" b="0" i="0" u="none" strike="noStrike">
                <a:solidFill>
                  <a:srgbClr val="000000"/>
                </a:solidFill>
                <a:effectLst/>
                <a:latin typeface="Arial" panose="020B0604020202020204" pitchFamily="34" charset="0"/>
              </a:rPr>
              <a:t> through social media and a user-friendly website to attract tech-savvy individuals.</a:t>
            </a:r>
          </a:p>
          <a:p>
            <a:pPr marL="342900" indent="-342900" algn="l">
              <a:buFont typeface="+mj-lt"/>
              <a:buAutoNum type="arabicPeriod"/>
            </a:pPr>
            <a:r>
              <a:rPr lang="en-US" sz="1200">
                <a:latin typeface="Arial" panose="020B0604020202020204" pitchFamily="34" charset="0"/>
              </a:rPr>
              <a:t>  </a:t>
            </a:r>
            <a:r>
              <a:rPr lang="en-US" sz="1200" b="1">
                <a:latin typeface="Arial" panose="020B0604020202020204" pitchFamily="34" charset="0"/>
              </a:rPr>
              <a:t>C</a:t>
            </a:r>
            <a:r>
              <a:rPr lang="en-US" sz="1200" b="1" i="0" u="none" strike="noStrike">
                <a:solidFill>
                  <a:srgbClr val="000000"/>
                </a:solidFill>
                <a:effectLst/>
                <a:latin typeface="Arial" panose="020B0604020202020204" pitchFamily="34" charset="0"/>
              </a:rPr>
              <a:t>elebrate</a:t>
            </a:r>
            <a:r>
              <a:rPr lang="en-US" sz="1200" b="0" i="0" u="none" strike="noStrike">
                <a:solidFill>
                  <a:srgbClr val="000000"/>
                </a:solidFill>
                <a:effectLst/>
                <a:latin typeface="Arial" panose="020B0604020202020204" pitchFamily="34" charset="0"/>
              </a:rPr>
              <a:t> milestones and achievements within the club to foster a sense of belonging and pride among members, encouraging them to recruit others.</a:t>
            </a:r>
            <a:endParaRPr lang="en-US">
              <a:effectLst/>
            </a:endParaRPr>
          </a:p>
          <a:p>
            <a:br>
              <a:rPr lang="en-US"/>
            </a:br>
            <a:endParaRPr lang="en-US"/>
          </a:p>
          <a:p>
            <a:pPr marL="0" lvl="0" indent="0" algn="l" rtl="0">
              <a:spcBef>
                <a:spcPts val="0"/>
              </a:spcBef>
              <a:spcAft>
                <a:spcPts val="0"/>
              </a:spcAft>
              <a:buNone/>
            </a:pPr>
            <a:endParaRPr/>
          </a:p>
        </p:txBody>
      </p:sp>
      <p:sp>
        <p:nvSpPr>
          <p:cNvPr id="117" name="Google Shape;11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9C75-4C4A-4CEF-826D-59484A7EF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AF0D1-DF5B-7679-7224-0DCFDBBD8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B1B309-CE30-66EB-2B9A-54D342CE6A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ECE039-77F6-A98D-EE80-CDE87D531CE1}"/>
              </a:ext>
            </a:extLst>
          </p:cNvPr>
          <p:cNvSpPr>
            <a:spLocks noGrp="1"/>
          </p:cNvSpPr>
          <p:nvPr>
            <p:ph type="sldNum" sz="quarter" idx="5"/>
          </p:nvPr>
        </p:nvSpPr>
        <p:spPr/>
        <p:txBody>
          <a:bodyPr/>
          <a:lstStyle/>
          <a:p>
            <a:fld id="{41D491C1-FF03-46BC-BF13-EDE585B30F60}" type="slidenum">
              <a:rPr lang="en-US" smtClean="0"/>
              <a:t>11</a:t>
            </a:fld>
            <a:endParaRPr lang="en-US"/>
          </a:p>
        </p:txBody>
      </p:sp>
    </p:spTree>
    <p:extLst>
      <p:ext uri="{BB962C8B-B14F-4D97-AF65-F5344CB8AC3E}">
        <p14:creationId xmlns:p14="http://schemas.microsoft.com/office/powerpoint/2010/main" val="2506391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94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gn="l">
              <a:buFont typeface="Wingdings" pitchFamily="2" charset="2"/>
              <a:buChar char="v"/>
            </a:pPr>
            <a:endParaRPr lang="en-US" sz="1200">
              <a:solidFill>
                <a:srgbClr val="000000"/>
              </a:solidFill>
              <a:latin typeface="Arial" panose="020B0604020202020204" pitchFamily="34" charset="0"/>
            </a:endParaRPr>
          </a:p>
          <a:p>
            <a:pPr algn="l">
              <a:buFont typeface="Wingdings" pitchFamily="2" charset="2"/>
              <a:buChar char="v"/>
            </a:pPr>
            <a:r>
              <a:rPr lang="en-US" sz="1200">
                <a:solidFill>
                  <a:srgbClr val="000000"/>
                </a:solidFill>
                <a:latin typeface="Arial" panose="020B0604020202020204" pitchFamily="34" charset="0"/>
              </a:rPr>
              <a:t>Define Membership Tiers:  Create different membership levels based on commitment levels or benefits offered, providing options for various interests and availability.</a:t>
            </a:r>
          </a:p>
          <a:p>
            <a:pPr algn="l">
              <a:buFont typeface="Wingdings" pitchFamily="2" charset="2"/>
              <a:buChar char="v"/>
            </a:pPr>
            <a:endParaRPr lang="en-US" sz="1200">
              <a:solidFill>
                <a:srgbClr val="000000"/>
              </a:solidFill>
              <a:latin typeface="Arial" panose="020B0604020202020204" pitchFamily="34" charset="0"/>
            </a:endParaRPr>
          </a:p>
          <a:p>
            <a:pPr algn="l">
              <a:buFont typeface="Wingdings" pitchFamily="2" charset="2"/>
              <a:buChar char="v"/>
            </a:pPr>
            <a:r>
              <a:rPr lang="en-US" sz="1200">
                <a:solidFill>
                  <a:srgbClr val="000000"/>
                </a:solidFill>
                <a:latin typeface="Arial" panose="020B0604020202020204" pitchFamily="34" charset="0"/>
              </a:rPr>
              <a:t>Promotional Campaigns: Develop targeted campaigns through social media, local newspapers, and community bulletin boards to showcase the value of Lions Club membership.</a:t>
            </a:r>
          </a:p>
          <a:p>
            <a:pPr algn="l">
              <a:buFont typeface="Wingdings" pitchFamily="2" charset="2"/>
              <a:buChar char="v"/>
            </a:pPr>
            <a:endParaRPr lang="en-US" sz="1200">
              <a:solidFill>
                <a:srgbClr val="000000"/>
              </a:solidFill>
              <a:latin typeface="Arial" panose="020B0604020202020204" pitchFamily="34" charset="0"/>
            </a:endParaRPr>
          </a:p>
          <a:p>
            <a:pPr algn="l">
              <a:buFont typeface="Wingdings" pitchFamily="2" charset="2"/>
              <a:buChar char="v"/>
            </a:pPr>
            <a:r>
              <a:rPr lang="en-US" sz="1200">
                <a:solidFill>
                  <a:srgbClr val="000000"/>
                </a:solidFill>
                <a:latin typeface="Arial" panose="020B0604020202020204" pitchFamily="34" charset="0"/>
              </a:rPr>
              <a:t>Engagement Initiatives:  Plan regular events, both in-person and virtual, to engage current and potential members, fostering a sense of community and camaraderie.</a:t>
            </a:r>
          </a:p>
          <a:p>
            <a:pPr algn="l">
              <a:buFont typeface="Wingdings" pitchFamily="2" charset="2"/>
              <a:buChar char="v"/>
            </a:pPr>
            <a:endParaRPr lang="en-US" sz="1200">
              <a:solidFill>
                <a:srgbClr val="000000"/>
              </a:solidFill>
              <a:latin typeface="Arial" panose="020B0604020202020204" pitchFamily="34" charset="0"/>
            </a:endParaRPr>
          </a:p>
          <a:p>
            <a:pPr algn="l">
              <a:buFont typeface="Wingdings" pitchFamily="2" charset="2"/>
              <a:buChar char="v"/>
            </a:pPr>
            <a:r>
              <a:rPr lang="en-US" sz="1200">
                <a:solidFill>
                  <a:srgbClr val="000000"/>
                </a:solidFill>
                <a:latin typeface="Arial" panose="020B0604020202020204" pitchFamily="34" charset="0"/>
              </a:rPr>
              <a:t>Youth Outreach:  Collaborate with schools and colleges to establish Leo Clubs, encouraging younger members to join and contribute to community service.</a:t>
            </a:r>
          </a:p>
          <a:p>
            <a:pPr algn="l">
              <a:buFont typeface="Wingdings" pitchFamily="2" charset="2"/>
              <a:buChar char="v"/>
            </a:pPr>
            <a:endParaRPr lang="en-US" sz="1200">
              <a:solidFill>
                <a:srgbClr val="000000"/>
              </a:solidFill>
              <a:latin typeface="Arial" panose="020B0604020202020204" pitchFamily="34" charset="0"/>
            </a:endParaRPr>
          </a:p>
          <a:p>
            <a:pPr algn="l">
              <a:buFont typeface="Wingdings" pitchFamily="2" charset="2"/>
              <a:buChar char="v"/>
            </a:pPr>
            <a:r>
              <a:rPr lang="en-US" sz="1200">
                <a:solidFill>
                  <a:srgbClr val="000000"/>
                </a:solidFill>
                <a:latin typeface="Arial" panose="020B0604020202020204" pitchFamily="34" charset="0"/>
              </a:rPr>
              <a:t>Member Referral Program:  Incentivize existing members to recruit new ones through a referral program, offering recognition, awards, or other benefits.</a:t>
            </a:r>
          </a:p>
          <a:p>
            <a:pPr algn="l">
              <a:buFont typeface="Wingdings" pitchFamily="2" charset="2"/>
              <a:buChar char="v"/>
            </a:pPr>
            <a:endParaRPr lang="en-US" sz="1200">
              <a:solidFill>
                <a:srgbClr val="000000"/>
              </a:solidFill>
              <a:latin typeface="Arial" panose="020B0604020202020204" pitchFamily="34" charset="0"/>
            </a:endParaRPr>
          </a:p>
          <a:p>
            <a:pPr algn="l">
              <a:buFont typeface="Wingdings" pitchFamily="2" charset="2"/>
              <a:buChar char="v"/>
            </a:pPr>
            <a:r>
              <a:rPr lang="en-US" sz="1200">
                <a:solidFill>
                  <a:srgbClr val="000000"/>
                </a:solidFill>
                <a:latin typeface="Arial" panose="020B0604020202020204" pitchFamily="34" charset="0"/>
              </a:rPr>
              <a:t>Corporate Partnerships:  Establish partnerships with local businesses to promote Lions Club membership as part of their corporate social responsibility efforts.</a:t>
            </a:r>
          </a:p>
          <a:p>
            <a:pPr algn="l">
              <a:buFont typeface="Wingdings" pitchFamily="2" charset="2"/>
              <a:buChar char="v"/>
            </a:pPr>
            <a:endParaRPr lang="en-US" sz="1200">
              <a:solidFill>
                <a:srgbClr val="000000"/>
              </a:solidFill>
              <a:latin typeface="Arial" panose="020B0604020202020204" pitchFamily="34" charset="0"/>
            </a:endParaRPr>
          </a:p>
          <a:p>
            <a:pPr algn="l">
              <a:buFont typeface="Wingdings" pitchFamily="2" charset="2"/>
              <a:buChar char="v"/>
            </a:pPr>
            <a:r>
              <a:rPr lang="en-US" sz="1200">
                <a:solidFill>
                  <a:srgbClr val="000000"/>
                </a:solidFill>
                <a:latin typeface="Arial" panose="020B0604020202020204" pitchFamily="34" charset="0"/>
              </a:rPr>
              <a:t>Flexible Meeting Schedules:  Accommodate varying schedules by offering both daytime and evening meetings, allowing more individuals to participate.</a:t>
            </a:r>
            <a:endParaRPr lang="en-US"/>
          </a:p>
          <a:p>
            <a:pPr algn="l">
              <a:buFont typeface="Wingdings" pitchFamily="2" charset="2"/>
              <a:buChar char="v"/>
            </a:pPr>
            <a:endParaRPr lang="en-US"/>
          </a:p>
          <a:p>
            <a:pPr algn="l">
              <a:buFont typeface="Wingdings" pitchFamily="2" charset="2"/>
              <a:buChar char="v"/>
            </a:pPr>
            <a:endParaRPr lang="en-US"/>
          </a:p>
          <a:p>
            <a:pPr algn="l">
              <a:buFont typeface="Wingdings" pitchFamily="2" charset="2"/>
              <a:buChar char="v"/>
            </a:pPr>
            <a:endParaRPr lang="en-US"/>
          </a:p>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285750" indent="-285750">
              <a:buFont typeface="Wingdings" pitchFamily="2" charset="2"/>
              <a:buChar char="v"/>
            </a:pPr>
            <a:r>
              <a:rPr lang="en-US" sz="1200" b="0" i="0" u="none" strike="noStrike">
                <a:solidFill>
                  <a:srgbClr val="000000"/>
                </a:solidFill>
                <a:effectLst/>
                <a:latin typeface="Arial" panose="020B0604020202020204" pitchFamily="34" charset="0"/>
              </a:rPr>
              <a:t>Training and Development</a:t>
            </a:r>
            <a:r>
              <a:rPr lang="en-US" sz="1200">
                <a:latin typeface="Arial" panose="020B0604020202020204" pitchFamily="34" charset="0"/>
              </a:rPr>
              <a:t>:</a:t>
            </a:r>
            <a:r>
              <a:rPr lang="en-US" sz="1200" b="0" i="0" u="none" strike="noStrike">
                <a:solidFill>
                  <a:srgbClr val="000000"/>
                </a:solidFill>
                <a:effectLst/>
                <a:latin typeface="Arial" panose="020B0604020202020204" pitchFamily="34" charset="0"/>
              </a:rPr>
              <a:t> Provide ongoing training and skill development opportunities, making membership more enriching and attractive.</a:t>
            </a:r>
          </a:p>
          <a:p>
            <a:pPr marL="285750" indent="-285750">
              <a:buFont typeface="Wingdings" pitchFamily="2" charset="2"/>
              <a:buChar char="v"/>
            </a:pPr>
            <a:r>
              <a:rPr lang="en-US" sz="1200" b="0" i="0" u="none" strike="noStrike">
                <a:solidFill>
                  <a:srgbClr val="000000"/>
                </a:solidFill>
                <a:effectLst/>
                <a:latin typeface="Arial" panose="020B0604020202020204" pitchFamily="34" charset="0"/>
              </a:rPr>
              <a:t>Recognition Program:  Acknowledge and celebrate member achievements, milestones, and contributions to create a positive and inclusive club culture.</a:t>
            </a:r>
            <a:endParaRPr lang="en-US" sz="1200">
              <a:effectLst/>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rPr>
              <a:t>Community Collaborations: Forge alliances with other community organizations to expand outreach and jointly address local needs.</a:t>
            </a:r>
            <a:endParaRPr lang="en-US" sz="1200">
              <a:effectLst/>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rPr>
              <a:t>Testimonials and Success Stories:  Share testimonials from existing members and highlight success stories to inspire and attract new individuals to join.</a:t>
            </a:r>
            <a:endParaRPr lang="en-US" sz="1200">
              <a:effectLst/>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rPr>
              <a:t>Diversity and Inclusion:  Promote a diverse and inclusive environment, ensuring that the Lions Club is welcoming to individuals from all backgrounds and demographics.</a:t>
            </a:r>
            <a:endParaRPr lang="en-US" sz="1200">
              <a:effectLst/>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rPr>
              <a:t>Member Feedback Mechanism:  Establish a feedback system to understand member needs, concerns, and suggestions, actively incorporating input to improve the membership experience.</a:t>
            </a:r>
            <a:endParaRPr lang="en-US" sz="1200">
              <a:effectLst/>
            </a:endParaRPr>
          </a:p>
          <a:p>
            <a:pPr marL="285750" indent="-285750">
              <a:buFont typeface="Wingdings" pitchFamily="2" charset="2"/>
              <a:buChar char="v"/>
            </a:pPr>
            <a:r>
              <a:rPr lang="en-US" sz="1200" b="0" i="0" u="none" strike="noStrike">
                <a:solidFill>
                  <a:srgbClr val="000000"/>
                </a:solidFill>
                <a:effectLst/>
                <a:latin typeface="Arial" panose="020B0604020202020204" pitchFamily="34" charset="0"/>
              </a:rPr>
              <a:t>Continuous Promotion</a:t>
            </a:r>
            <a:r>
              <a:rPr lang="en-US" sz="1200">
                <a:latin typeface="Arial" panose="020B0604020202020204" pitchFamily="34" charset="0"/>
              </a:rPr>
              <a:t>:  </a:t>
            </a:r>
            <a:r>
              <a:rPr lang="en-US" sz="1200" b="0" i="0" u="none" strike="noStrike">
                <a:solidFill>
                  <a:srgbClr val="000000"/>
                </a:solidFill>
                <a:effectLst/>
                <a:latin typeface="Arial" panose="020B0604020202020204" pitchFamily="34" charset="0"/>
              </a:rPr>
              <a:t>Maintain a consistent presence in the community through ongoing promotional efforts to keep the Lions Club top of mind for potential members.</a:t>
            </a:r>
          </a:p>
          <a:p>
            <a:pPr marL="285750" indent="-285750">
              <a:buFont typeface="Wingdings" pitchFamily="2" charset="2"/>
              <a:buChar char="v"/>
            </a:pPr>
            <a:endParaRPr lang="en-US" sz="1200">
              <a:effectLst/>
            </a:endParaRPr>
          </a:p>
          <a:p>
            <a:pPr marL="285750" indent="-285750" algn="l">
              <a:buFont typeface="Wingdings" pitchFamily="2" charset="2"/>
              <a:buChar char="v"/>
            </a:pPr>
            <a:endParaRPr lang="en-US" sz="1200"/>
          </a:p>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Ø"/>
            </a:pPr>
            <a:r>
              <a:rPr lang="en-US" sz="1200" b="0" i="0" u="none" strike="noStrike">
                <a:solidFill>
                  <a:srgbClr val="000000"/>
                </a:solidFill>
                <a:effectLst/>
                <a:latin typeface="Arial" panose="020B0604020202020204" pitchFamily="34" charset="0"/>
              </a:rPr>
              <a:t>Community Impact:  Being part of the Lions Club allows you to directly contribute to improving your community through various service projects and initiatives.</a:t>
            </a:r>
          </a:p>
          <a:p>
            <a:pPr>
              <a:buFont typeface="Wingdings" pitchFamily="2" charset="2"/>
              <a:buChar char="Ø"/>
            </a:pPr>
            <a:r>
              <a:rPr lang="en-US" sz="1200" b="0" i="0" u="none" strike="noStrike">
                <a:solidFill>
                  <a:srgbClr val="000000"/>
                </a:solidFill>
                <a:effectLst/>
                <a:latin typeface="Arial" panose="020B0604020202020204" pitchFamily="34" charset="0"/>
              </a:rPr>
              <a:t>Networking Opportunities:  You'll have the chance to connect with like-minded individuals, local leaders, and professionals from diverse backgrounds, expanding your personal and professional network.</a:t>
            </a:r>
            <a:endParaRPr lang="en-US">
              <a:effectLst/>
            </a:endParaRPr>
          </a:p>
          <a:p>
            <a:pPr>
              <a:buFont typeface="Wingdings" pitchFamily="2" charset="2"/>
              <a:buChar char="Ø"/>
            </a:pPr>
            <a:r>
              <a:rPr lang="en-US" sz="1200" b="0" i="0" u="none" strike="noStrike">
                <a:solidFill>
                  <a:srgbClr val="000000"/>
                </a:solidFill>
                <a:effectLst/>
                <a:latin typeface="Arial" panose="020B0604020202020204" pitchFamily="34" charset="0"/>
              </a:rPr>
              <a:t>Personal Growth:  Engaging in volunteer activities, leadership roles, and skill-building opportunities within the club can lead to personal growth, development, and a sense of fulfillment.</a:t>
            </a:r>
          </a:p>
          <a:p>
            <a:pPr>
              <a:buFont typeface="Wingdings" pitchFamily="2" charset="2"/>
              <a:buChar char="Ø"/>
            </a:pPr>
            <a:r>
              <a:rPr lang="en-US" sz="1200" b="0" i="0" u="none" strike="noStrike">
                <a:solidFill>
                  <a:srgbClr val="000000"/>
                </a:solidFill>
                <a:effectLst/>
                <a:latin typeface="Arial" panose="020B0604020202020204" pitchFamily="34" charset="0"/>
              </a:rPr>
              <a:t>Social Connections:  Lions Club meetings, events, and activities provide opportunities for social interaction, camaraderie, and forming meaningful friendships with fellow members.</a:t>
            </a:r>
          </a:p>
          <a:p>
            <a:pPr>
              <a:buFont typeface="Wingdings" pitchFamily="2" charset="2"/>
              <a:buChar char="Ø"/>
            </a:pPr>
            <a:r>
              <a:rPr lang="en-US" sz="1200" b="0" i="0" u="none" strike="noStrike">
                <a:solidFill>
                  <a:srgbClr val="000000"/>
                </a:solidFill>
                <a:effectLst/>
                <a:latin typeface="Arial" panose="020B0604020202020204" pitchFamily="34" charset="0"/>
              </a:rPr>
              <a:t>Recognition and Awards:  Your contributions and achievements within the club may be recognized and celebrated through awards, honors, and leadership opportunities.</a:t>
            </a:r>
          </a:p>
          <a:p>
            <a:pPr>
              <a:buFont typeface="Wingdings" pitchFamily="2" charset="2"/>
              <a:buChar char="Ø"/>
            </a:pPr>
            <a:r>
              <a:rPr lang="en-US" sz="1200" b="0" i="0" u="none" strike="noStrike">
                <a:solidFill>
                  <a:srgbClr val="000000"/>
                </a:solidFill>
                <a:effectLst/>
                <a:latin typeface="Arial" panose="020B0604020202020204" pitchFamily="34" charset="0"/>
              </a:rPr>
              <a:t>Training and Development:  The Lions Club offers various training programs, workshops, and resources to help you enhance your leadership skills, expand your knowledge, and become a more effective community leader.</a:t>
            </a:r>
          </a:p>
          <a:p>
            <a:pPr>
              <a:buFont typeface="Wingdings" pitchFamily="2" charset="2"/>
              <a:buChar char="Ø"/>
            </a:pPr>
            <a:r>
              <a:rPr lang="en-US" sz="1200" b="0" i="0" u="none" strike="noStrike">
                <a:solidFill>
                  <a:srgbClr val="000000"/>
                </a:solidFill>
                <a:effectLst/>
                <a:latin typeface="Arial" panose="020B0604020202020204" pitchFamily="34" charset="0"/>
              </a:rPr>
              <a:t>Access to Resources:  Through the Lions Club network, you may gain access to resources, expertise, and support to address community needs and implement impactful projects.</a:t>
            </a:r>
          </a:p>
          <a:p>
            <a:pPr>
              <a:buFont typeface="Wingdings" pitchFamily="2" charset="2"/>
              <a:buChar char="Ø"/>
            </a:pPr>
            <a:r>
              <a:rPr lang="en-US" sz="1200" b="0" i="0" u="none" strike="noStrike">
                <a:solidFill>
                  <a:srgbClr val="000000"/>
                </a:solidFill>
                <a:effectLst/>
                <a:latin typeface="Arial" panose="020B0604020202020204" pitchFamily="34" charset="0"/>
              </a:rPr>
              <a:t>Global Impact:  As part of an international organization, you'll have the opportunity to contribute to global causes and participate in international service projects, making a difference beyond your local community.</a:t>
            </a:r>
          </a:p>
          <a:p>
            <a:pPr>
              <a:buFont typeface="Wingdings" pitchFamily="2" charset="2"/>
              <a:buChar char="Ø"/>
            </a:pPr>
            <a:r>
              <a:rPr lang="en-US" sz="1200" b="0" i="0" u="none" strike="noStrike">
                <a:solidFill>
                  <a:srgbClr val="000000"/>
                </a:solidFill>
                <a:effectLst/>
                <a:latin typeface="Arial" panose="020B0604020202020204" pitchFamily="34" charset="0"/>
              </a:rPr>
              <a:t>Sense of Purpose:  Being a Lions Club member provides a sense of purpose and fulfillment by actively participating in meaningful service activities and making a positive impact on the lives of others.</a:t>
            </a:r>
            <a:endParaRPr lang="en-US">
              <a:effectLst/>
            </a:endParaRPr>
          </a:p>
          <a:p>
            <a:pPr>
              <a:buFont typeface="Wingdings" pitchFamily="2" charset="2"/>
              <a:buChar char="Ø"/>
            </a:pPr>
            <a:endParaRPr lang="en-US"/>
          </a:p>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02993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2AFA-FB09-C43E-8897-D67B981E8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1688FF-669C-BFF8-268F-BDC3AEFAD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E3C27-7A92-9400-CA40-535DF3D01D23}"/>
              </a:ext>
            </a:extLst>
          </p:cNvPr>
          <p:cNvSpPr>
            <a:spLocks noGrp="1"/>
          </p:cNvSpPr>
          <p:nvPr>
            <p:ph type="body" idx="1"/>
          </p:nvPr>
        </p:nvSpPr>
        <p:spPr/>
        <p:txBody>
          <a:bodyPr/>
          <a:lstStyle/>
          <a:p>
            <a:pPr>
              <a:buFont typeface="Wingdings" pitchFamily="2" charset="2"/>
              <a:buChar char="Ø"/>
            </a:pPr>
            <a:r>
              <a:rPr lang="en-US" sz="1200" b="0" i="0" u="none" strike="noStrike">
                <a:solidFill>
                  <a:srgbClr val="000000"/>
                </a:solidFill>
                <a:effectLst/>
                <a:latin typeface="Arial" panose="020B0604020202020204" pitchFamily="34" charset="0"/>
              </a:rPr>
              <a:t>Community Impact:  Being part of the Lions Club allows you to directly contribute to improving your community through various service projects and initiatives.</a:t>
            </a:r>
          </a:p>
          <a:p>
            <a:pPr>
              <a:buFont typeface="Wingdings" pitchFamily="2" charset="2"/>
              <a:buChar char="Ø"/>
            </a:pPr>
            <a:r>
              <a:rPr lang="en-US" sz="1200" b="0" i="0" u="none" strike="noStrike">
                <a:solidFill>
                  <a:srgbClr val="000000"/>
                </a:solidFill>
                <a:effectLst/>
                <a:latin typeface="Arial" panose="020B0604020202020204" pitchFamily="34" charset="0"/>
              </a:rPr>
              <a:t>Networking Opportunities:  You'll have the chance to connect with like-minded individuals, local leaders, and professionals from diverse backgrounds, expanding your personal and professional network.</a:t>
            </a:r>
            <a:endParaRPr lang="en-US">
              <a:effectLst/>
            </a:endParaRPr>
          </a:p>
          <a:p>
            <a:pPr>
              <a:buFont typeface="Wingdings" pitchFamily="2" charset="2"/>
              <a:buChar char="Ø"/>
            </a:pPr>
            <a:r>
              <a:rPr lang="en-US" sz="1200" b="0" i="0" u="none" strike="noStrike">
                <a:solidFill>
                  <a:srgbClr val="000000"/>
                </a:solidFill>
                <a:effectLst/>
                <a:latin typeface="Arial" panose="020B0604020202020204" pitchFamily="34" charset="0"/>
              </a:rPr>
              <a:t>Personal Growth:  Engaging in volunteer activities, leadership roles, and skill-building opportunities within the club can lead to personal growth, development, and a sense of fulfillment.</a:t>
            </a:r>
          </a:p>
          <a:p>
            <a:pPr>
              <a:buFont typeface="Wingdings" pitchFamily="2" charset="2"/>
              <a:buChar char="Ø"/>
            </a:pPr>
            <a:r>
              <a:rPr lang="en-US" sz="1200" b="0" i="0" u="none" strike="noStrike">
                <a:solidFill>
                  <a:srgbClr val="000000"/>
                </a:solidFill>
                <a:effectLst/>
                <a:latin typeface="Arial" panose="020B0604020202020204" pitchFamily="34" charset="0"/>
              </a:rPr>
              <a:t>Social Connections:  Lions Club meetings, events, and activities provide opportunities for social interaction, camaraderie, and forming meaningful friendships with fellow members.</a:t>
            </a:r>
          </a:p>
          <a:p>
            <a:pPr>
              <a:buFont typeface="Wingdings" pitchFamily="2" charset="2"/>
              <a:buChar char="Ø"/>
            </a:pPr>
            <a:r>
              <a:rPr lang="en-US" sz="1200" b="0" i="0" u="none" strike="noStrike">
                <a:solidFill>
                  <a:srgbClr val="000000"/>
                </a:solidFill>
                <a:effectLst/>
                <a:latin typeface="Arial" panose="020B0604020202020204" pitchFamily="34" charset="0"/>
              </a:rPr>
              <a:t>Recognition and Awards:  Your contributions and achievements within the club may be recognized and celebrated through awards, honors, and leadership opportunities.</a:t>
            </a:r>
          </a:p>
          <a:p>
            <a:pPr>
              <a:buFont typeface="Wingdings" pitchFamily="2" charset="2"/>
              <a:buChar char="Ø"/>
            </a:pPr>
            <a:r>
              <a:rPr lang="en-US" sz="1200" b="0" i="0" u="none" strike="noStrike">
                <a:solidFill>
                  <a:srgbClr val="000000"/>
                </a:solidFill>
                <a:effectLst/>
                <a:latin typeface="Arial" panose="020B0604020202020204" pitchFamily="34" charset="0"/>
              </a:rPr>
              <a:t>Training and Development:  The Lions Club offers various training programs, workshops, and resources to help you enhance your leadership skills, expand your knowledge, and become a more effective community leader.</a:t>
            </a:r>
          </a:p>
          <a:p>
            <a:pPr>
              <a:buFont typeface="Wingdings" pitchFamily="2" charset="2"/>
              <a:buChar char="Ø"/>
            </a:pPr>
            <a:r>
              <a:rPr lang="en-US" sz="1200" b="0" i="0" u="none" strike="noStrike">
                <a:solidFill>
                  <a:srgbClr val="000000"/>
                </a:solidFill>
                <a:effectLst/>
                <a:latin typeface="Arial" panose="020B0604020202020204" pitchFamily="34" charset="0"/>
              </a:rPr>
              <a:t>Access to Resources:  Through the Lions Club network, you may gain access to resources, expertise, and support to address community needs and implement impactful projects.</a:t>
            </a:r>
          </a:p>
          <a:p>
            <a:pPr>
              <a:buFont typeface="Wingdings" pitchFamily="2" charset="2"/>
              <a:buChar char="Ø"/>
            </a:pPr>
            <a:r>
              <a:rPr lang="en-US" sz="1200" b="0" i="0" u="none" strike="noStrike">
                <a:solidFill>
                  <a:srgbClr val="000000"/>
                </a:solidFill>
                <a:effectLst/>
                <a:latin typeface="Arial" panose="020B0604020202020204" pitchFamily="34" charset="0"/>
              </a:rPr>
              <a:t>Global Impact:  As part of an international organization, you'll have the opportunity to contribute to global causes and participate in international service projects, making a difference beyond your local community.</a:t>
            </a:r>
          </a:p>
          <a:p>
            <a:pPr>
              <a:buFont typeface="Wingdings" pitchFamily="2" charset="2"/>
              <a:buChar char="Ø"/>
            </a:pPr>
            <a:r>
              <a:rPr lang="en-US" sz="1200" b="0" i="0" u="none" strike="noStrike">
                <a:solidFill>
                  <a:srgbClr val="000000"/>
                </a:solidFill>
                <a:effectLst/>
                <a:latin typeface="Arial" panose="020B0604020202020204" pitchFamily="34" charset="0"/>
              </a:rPr>
              <a:t>Sense of Purpose:  Being a Lions Club member provides a sense of purpose and fulfillment by actively participating in meaningful service activities and making a positive impact on the lives of others.</a:t>
            </a:r>
            <a:endParaRPr lang="en-US">
              <a:effectLst/>
            </a:endParaRPr>
          </a:p>
          <a:p>
            <a:pPr>
              <a:buFont typeface="Wingdings" pitchFamily="2" charset="2"/>
              <a:buChar char="Ø"/>
            </a:pPr>
            <a:endParaRPr lang="en-US"/>
          </a:p>
          <a:p>
            <a:endParaRPr lang="en-US"/>
          </a:p>
        </p:txBody>
      </p:sp>
      <p:sp>
        <p:nvSpPr>
          <p:cNvPr id="4" name="Slide Number Placeholder 3">
            <a:extLst>
              <a:ext uri="{FF2B5EF4-FFF2-40B4-BE49-F238E27FC236}">
                <a16:creationId xmlns:a16="http://schemas.microsoft.com/office/drawing/2014/main" id="{3C27BA86-EB6E-FEF3-843B-C3EFE2BD04A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9624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5E997-2B1A-213C-7AFD-BB5D20F79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0C13F-A453-793B-95FB-8FB1917638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9E66F-7B4C-DE55-05CC-8A836A970387}"/>
              </a:ext>
            </a:extLst>
          </p:cNvPr>
          <p:cNvSpPr>
            <a:spLocks noGrp="1"/>
          </p:cNvSpPr>
          <p:nvPr>
            <p:ph type="body" idx="1"/>
          </p:nvPr>
        </p:nvSpPr>
        <p:spPr/>
        <p:txBody>
          <a:bodyPr/>
          <a:lstStyle/>
          <a:p>
            <a:pPr>
              <a:buFont typeface="Wingdings" pitchFamily="2" charset="2"/>
              <a:buChar char="Ø"/>
            </a:pPr>
            <a:r>
              <a:rPr lang="en-US" sz="1200" b="0" i="0" u="none" strike="noStrike">
                <a:solidFill>
                  <a:srgbClr val="000000"/>
                </a:solidFill>
                <a:effectLst/>
                <a:latin typeface="Arial" panose="020B0604020202020204" pitchFamily="34" charset="0"/>
              </a:rPr>
              <a:t>Community Impact:  Being part of the Lions Club allows you to directly contribute to improving your community through various service projects and initiatives.</a:t>
            </a:r>
          </a:p>
          <a:p>
            <a:pPr>
              <a:buFont typeface="Wingdings" pitchFamily="2" charset="2"/>
              <a:buChar char="Ø"/>
            </a:pPr>
            <a:r>
              <a:rPr lang="en-US" sz="1200" b="0" i="0" u="none" strike="noStrike">
                <a:solidFill>
                  <a:srgbClr val="000000"/>
                </a:solidFill>
                <a:effectLst/>
                <a:latin typeface="Arial" panose="020B0604020202020204" pitchFamily="34" charset="0"/>
              </a:rPr>
              <a:t>Networking Opportunities:  You'll have the chance to connect with like-minded individuals, local leaders, and professionals from diverse backgrounds, expanding your personal and professional network.</a:t>
            </a:r>
            <a:endParaRPr lang="en-US">
              <a:effectLst/>
            </a:endParaRPr>
          </a:p>
          <a:p>
            <a:pPr>
              <a:buFont typeface="Wingdings" pitchFamily="2" charset="2"/>
              <a:buChar char="Ø"/>
            </a:pPr>
            <a:r>
              <a:rPr lang="en-US" sz="1200" b="0" i="0" u="none" strike="noStrike">
                <a:solidFill>
                  <a:srgbClr val="000000"/>
                </a:solidFill>
                <a:effectLst/>
                <a:latin typeface="Arial" panose="020B0604020202020204" pitchFamily="34" charset="0"/>
              </a:rPr>
              <a:t>Personal Growth:  Engaging in volunteer activities, leadership roles, and skill-building opportunities within the club can lead to personal growth, development, and a sense of fulfillment.</a:t>
            </a:r>
          </a:p>
          <a:p>
            <a:pPr>
              <a:buFont typeface="Wingdings" pitchFamily="2" charset="2"/>
              <a:buChar char="Ø"/>
            </a:pPr>
            <a:r>
              <a:rPr lang="en-US" sz="1200" b="0" i="0" u="none" strike="noStrike">
                <a:solidFill>
                  <a:srgbClr val="000000"/>
                </a:solidFill>
                <a:effectLst/>
                <a:latin typeface="Arial" panose="020B0604020202020204" pitchFamily="34" charset="0"/>
              </a:rPr>
              <a:t>Social Connections:  Lions Club meetings, events, and activities provide opportunities for social interaction, camaraderie, and forming meaningful friendships with fellow members.</a:t>
            </a:r>
          </a:p>
          <a:p>
            <a:pPr>
              <a:buFont typeface="Wingdings" pitchFamily="2" charset="2"/>
              <a:buChar char="Ø"/>
            </a:pPr>
            <a:r>
              <a:rPr lang="en-US" sz="1200" b="0" i="0" u="none" strike="noStrike">
                <a:solidFill>
                  <a:srgbClr val="000000"/>
                </a:solidFill>
                <a:effectLst/>
                <a:latin typeface="Arial" panose="020B0604020202020204" pitchFamily="34" charset="0"/>
              </a:rPr>
              <a:t>Recognition and Awards:  Your contributions and achievements within the club may be recognized and celebrated through awards, honors, and leadership opportunities.</a:t>
            </a:r>
          </a:p>
          <a:p>
            <a:pPr>
              <a:buFont typeface="Wingdings" pitchFamily="2" charset="2"/>
              <a:buChar char="Ø"/>
            </a:pPr>
            <a:r>
              <a:rPr lang="en-US" sz="1200" b="0" i="0" u="none" strike="noStrike">
                <a:solidFill>
                  <a:srgbClr val="000000"/>
                </a:solidFill>
                <a:effectLst/>
                <a:latin typeface="Arial" panose="020B0604020202020204" pitchFamily="34" charset="0"/>
              </a:rPr>
              <a:t>Training and Development:  The Lions Club offers various training programs, workshops, and resources to help you enhance your leadership skills, expand your knowledge, and become a more effective community leader.</a:t>
            </a:r>
          </a:p>
          <a:p>
            <a:pPr>
              <a:buFont typeface="Wingdings" pitchFamily="2" charset="2"/>
              <a:buChar char="Ø"/>
            </a:pPr>
            <a:r>
              <a:rPr lang="en-US" sz="1200" b="0" i="0" u="none" strike="noStrike">
                <a:solidFill>
                  <a:srgbClr val="000000"/>
                </a:solidFill>
                <a:effectLst/>
                <a:latin typeface="Arial" panose="020B0604020202020204" pitchFamily="34" charset="0"/>
              </a:rPr>
              <a:t>Access to Resources:  Through the Lions Club network, you may gain access to resources, expertise, and support to address community needs and implement impactful projects.</a:t>
            </a:r>
          </a:p>
          <a:p>
            <a:pPr>
              <a:buFont typeface="Wingdings" pitchFamily="2" charset="2"/>
              <a:buChar char="Ø"/>
            </a:pPr>
            <a:r>
              <a:rPr lang="en-US" sz="1200" b="0" i="0" u="none" strike="noStrike">
                <a:solidFill>
                  <a:srgbClr val="000000"/>
                </a:solidFill>
                <a:effectLst/>
                <a:latin typeface="Arial" panose="020B0604020202020204" pitchFamily="34" charset="0"/>
              </a:rPr>
              <a:t>Global Impact:  As part of an international organization, you'll have the opportunity to contribute to global causes and participate in international service projects, making a difference beyond your local community.</a:t>
            </a:r>
          </a:p>
          <a:p>
            <a:pPr>
              <a:buFont typeface="Wingdings" pitchFamily="2" charset="2"/>
              <a:buChar char="Ø"/>
            </a:pPr>
            <a:r>
              <a:rPr lang="en-US" sz="1200" b="0" i="0" u="none" strike="noStrike">
                <a:solidFill>
                  <a:srgbClr val="000000"/>
                </a:solidFill>
                <a:effectLst/>
                <a:latin typeface="Arial" panose="020B0604020202020204" pitchFamily="34" charset="0"/>
              </a:rPr>
              <a:t>Sense of Purpose:  Being a Lions Club member provides a sense of purpose and fulfillment by actively participating in meaningful service activities and making a positive impact on the lives of others.</a:t>
            </a:r>
            <a:endParaRPr lang="en-US">
              <a:effectLst/>
            </a:endParaRPr>
          </a:p>
          <a:p>
            <a:pPr>
              <a:buFont typeface="Wingdings" pitchFamily="2" charset="2"/>
              <a:buChar char="Ø"/>
            </a:pPr>
            <a:endParaRPr lang="en-US"/>
          </a:p>
          <a:p>
            <a:endParaRPr lang="en-US"/>
          </a:p>
        </p:txBody>
      </p:sp>
      <p:sp>
        <p:nvSpPr>
          <p:cNvPr id="4" name="Slide Number Placeholder 3">
            <a:extLst>
              <a:ext uri="{FF2B5EF4-FFF2-40B4-BE49-F238E27FC236}">
                <a16:creationId xmlns:a16="http://schemas.microsoft.com/office/drawing/2014/main" id="{56439408-273D-110D-D29C-40FD5957E80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99632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DBD91-3DEF-75D8-85C9-6AA34F5E2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0622E-1E3F-7F28-EFDD-E99FBFC7A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8176D-EB55-A630-4D68-EC7C84BF682C}"/>
              </a:ext>
            </a:extLst>
          </p:cNvPr>
          <p:cNvSpPr>
            <a:spLocks noGrp="1"/>
          </p:cNvSpPr>
          <p:nvPr>
            <p:ph type="body" idx="1"/>
          </p:nvPr>
        </p:nvSpPr>
        <p:spPr/>
        <p:txBody>
          <a:bodyPr/>
          <a:lstStyle/>
          <a:p>
            <a:pPr>
              <a:buFont typeface="Wingdings" pitchFamily="2" charset="2"/>
              <a:buChar char="Ø"/>
            </a:pPr>
            <a:r>
              <a:rPr lang="en-US" sz="1200" b="0" i="0" u="none" strike="noStrike">
                <a:solidFill>
                  <a:srgbClr val="000000"/>
                </a:solidFill>
                <a:effectLst/>
                <a:latin typeface="Arial" panose="020B0604020202020204" pitchFamily="34" charset="0"/>
              </a:rPr>
              <a:t>Community Impact:  Being part of the Lions Club allows you to directly contribute to improving your community through various service projects and initiatives.</a:t>
            </a:r>
          </a:p>
          <a:p>
            <a:pPr>
              <a:buFont typeface="Wingdings" pitchFamily="2" charset="2"/>
              <a:buChar char="Ø"/>
            </a:pPr>
            <a:r>
              <a:rPr lang="en-US" sz="1200" b="0" i="0" u="none" strike="noStrike">
                <a:solidFill>
                  <a:srgbClr val="000000"/>
                </a:solidFill>
                <a:effectLst/>
                <a:latin typeface="Arial" panose="020B0604020202020204" pitchFamily="34" charset="0"/>
              </a:rPr>
              <a:t>Networking Opportunities:  You'll have the chance to connect with like-minded individuals, local leaders, and professionals from diverse backgrounds, expanding your personal and professional network.</a:t>
            </a:r>
            <a:endParaRPr lang="en-US">
              <a:effectLst/>
            </a:endParaRPr>
          </a:p>
          <a:p>
            <a:pPr>
              <a:buFont typeface="Wingdings" pitchFamily="2" charset="2"/>
              <a:buChar char="Ø"/>
            </a:pPr>
            <a:r>
              <a:rPr lang="en-US" sz="1200" b="0" i="0" u="none" strike="noStrike">
                <a:solidFill>
                  <a:srgbClr val="000000"/>
                </a:solidFill>
                <a:effectLst/>
                <a:latin typeface="Arial" panose="020B0604020202020204" pitchFamily="34" charset="0"/>
              </a:rPr>
              <a:t>Personal Growth:  Engaging in volunteer activities, leadership roles, and skill-building opportunities within the club can lead to personal growth, development, and a sense of fulfillment.</a:t>
            </a:r>
          </a:p>
          <a:p>
            <a:pPr>
              <a:buFont typeface="Wingdings" pitchFamily="2" charset="2"/>
              <a:buChar char="Ø"/>
            </a:pPr>
            <a:r>
              <a:rPr lang="en-US" sz="1200" b="0" i="0" u="none" strike="noStrike">
                <a:solidFill>
                  <a:srgbClr val="000000"/>
                </a:solidFill>
                <a:effectLst/>
                <a:latin typeface="Arial" panose="020B0604020202020204" pitchFamily="34" charset="0"/>
              </a:rPr>
              <a:t>Social Connections:  Lions Club meetings, events, and activities provide opportunities for social interaction, camaraderie, and forming meaningful friendships with fellow members.</a:t>
            </a:r>
          </a:p>
          <a:p>
            <a:pPr>
              <a:buFont typeface="Wingdings" pitchFamily="2" charset="2"/>
              <a:buChar char="Ø"/>
            </a:pPr>
            <a:r>
              <a:rPr lang="en-US" sz="1200" b="0" i="0" u="none" strike="noStrike">
                <a:solidFill>
                  <a:srgbClr val="000000"/>
                </a:solidFill>
                <a:effectLst/>
                <a:latin typeface="Arial" panose="020B0604020202020204" pitchFamily="34" charset="0"/>
              </a:rPr>
              <a:t>Recognition and Awards:  Your contributions and achievements within the club may be recognized and celebrated through awards, honors, and leadership opportunities.</a:t>
            </a:r>
          </a:p>
          <a:p>
            <a:pPr>
              <a:buFont typeface="Wingdings" pitchFamily="2" charset="2"/>
              <a:buChar char="Ø"/>
            </a:pPr>
            <a:r>
              <a:rPr lang="en-US" sz="1200" b="0" i="0" u="none" strike="noStrike">
                <a:solidFill>
                  <a:srgbClr val="000000"/>
                </a:solidFill>
                <a:effectLst/>
                <a:latin typeface="Arial" panose="020B0604020202020204" pitchFamily="34" charset="0"/>
              </a:rPr>
              <a:t>Training and Development:  The Lions Club offers various training programs, workshops, and resources to help you enhance your leadership skills, expand your knowledge, and become a more effective community leader.</a:t>
            </a:r>
          </a:p>
          <a:p>
            <a:pPr>
              <a:buFont typeface="Wingdings" pitchFamily="2" charset="2"/>
              <a:buChar char="Ø"/>
            </a:pPr>
            <a:r>
              <a:rPr lang="en-US" sz="1200" b="0" i="0" u="none" strike="noStrike">
                <a:solidFill>
                  <a:srgbClr val="000000"/>
                </a:solidFill>
                <a:effectLst/>
                <a:latin typeface="Arial" panose="020B0604020202020204" pitchFamily="34" charset="0"/>
              </a:rPr>
              <a:t>Access to Resources:  Through the Lions Club network, you may gain access to resources, expertise, and support to address community needs and implement impactful projects.</a:t>
            </a:r>
          </a:p>
          <a:p>
            <a:pPr>
              <a:buFont typeface="Wingdings" pitchFamily="2" charset="2"/>
              <a:buChar char="Ø"/>
            </a:pPr>
            <a:r>
              <a:rPr lang="en-US" sz="1200" b="0" i="0" u="none" strike="noStrike">
                <a:solidFill>
                  <a:srgbClr val="000000"/>
                </a:solidFill>
                <a:effectLst/>
                <a:latin typeface="Arial" panose="020B0604020202020204" pitchFamily="34" charset="0"/>
              </a:rPr>
              <a:t>Global Impact:  As part of an international organization, you'll have the opportunity to contribute to global causes and participate in international service projects, making a difference beyond your local community.</a:t>
            </a:r>
          </a:p>
          <a:p>
            <a:pPr>
              <a:buFont typeface="Wingdings" pitchFamily="2" charset="2"/>
              <a:buChar char="Ø"/>
            </a:pPr>
            <a:r>
              <a:rPr lang="en-US" sz="1200" b="0" i="0" u="none" strike="noStrike">
                <a:solidFill>
                  <a:srgbClr val="000000"/>
                </a:solidFill>
                <a:effectLst/>
                <a:latin typeface="Arial" panose="020B0604020202020204" pitchFamily="34" charset="0"/>
              </a:rPr>
              <a:t>Sense of Purpose:  Being a Lions Club member provides a sense of purpose and fulfillment by actively participating in meaningful service activities and making a positive impact on the lives of others.</a:t>
            </a:r>
            <a:endParaRPr lang="en-US">
              <a:effectLst/>
            </a:endParaRPr>
          </a:p>
          <a:p>
            <a:pPr>
              <a:buFont typeface="Wingdings" pitchFamily="2" charset="2"/>
              <a:buChar char="Ø"/>
            </a:pPr>
            <a:endParaRPr lang="en-US"/>
          </a:p>
          <a:p>
            <a:endParaRPr lang="en-US"/>
          </a:p>
        </p:txBody>
      </p:sp>
      <p:sp>
        <p:nvSpPr>
          <p:cNvPr id="4" name="Slide Number Placeholder 3">
            <a:extLst>
              <a:ext uri="{FF2B5EF4-FFF2-40B4-BE49-F238E27FC236}">
                <a16:creationId xmlns:a16="http://schemas.microsoft.com/office/drawing/2014/main" id="{8D25D9DB-63F8-4E21-5578-67531822219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4065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C5913-606A-40D1-AB6E-97C9EBAB6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5035F-A567-56AD-44F3-7A338A2D7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F0DCC-238E-F270-98B8-864F1B6D17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C7A421-C904-BB7A-7063-D7CF0329D059}"/>
              </a:ext>
            </a:extLst>
          </p:cNvPr>
          <p:cNvSpPr>
            <a:spLocks noGrp="1"/>
          </p:cNvSpPr>
          <p:nvPr>
            <p:ph type="sldNum" sz="quarter" idx="5"/>
          </p:nvPr>
        </p:nvSpPr>
        <p:spPr/>
        <p:txBody>
          <a:bodyPr/>
          <a:lstStyle/>
          <a:p>
            <a:fld id="{41D491C1-FF03-46BC-BF13-EDE585B30F60}" type="slidenum">
              <a:rPr lang="en-US" smtClean="0"/>
              <a:t>25</a:t>
            </a:fld>
            <a:endParaRPr lang="en-US"/>
          </a:p>
        </p:txBody>
      </p:sp>
    </p:spTree>
    <p:extLst>
      <p:ext uri="{BB962C8B-B14F-4D97-AF65-F5344CB8AC3E}">
        <p14:creationId xmlns:p14="http://schemas.microsoft.com/office/powerpoint/2010/main" val="1598013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20" name="Google Shape;2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26" name="Google Shape;2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No Content">
  <p:cSld name="Title - No Content">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406400" y="274638"/>
            <a:ext cx="11176000" cy="8016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4400"/>
              <a:buFont typeface="Calibri"/>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0" name="Google Shape;3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Calibri"/>
                <a:ea typeface="Calibri"/>
                <a:cs typeface="Calibri"/>
                <a:sym typeface="Calibri"/>
              </a:defRPr>
            </a:lvl1pPr>
            <a:lvl2pPr marL="0" lvl="1" indent="0" algn="r">
              <a:spcBef>
                <a:spcPts val="0"/>
              </a:spcBef>
              <a:buNone/>
              <a:defRPr sz="1200">
                <a:solidFill>
                  <a:srgbClr val="888888"/>
                </a:solidFill>
                <a:latin typeface="Calibri"/>
                <a:ea typeface="Calibri"/>
                <a:cs typeface="Calibri"/>
                <a:sym typeface="Calibri"/>
              </a:defRPr>
            </a:lvl2pPr>
            <a:lvl3pPr marL="0" lvl="2" indent="0" algn="r">
              <a:spcBef>
                <a:spcPts val="0"/>
              </a:spcBef>
              <a:buNone/>
              <a:defRPr sz="1200">
                <a:solidFill>
                  <a:srgbClr val="888888"/>
                </a:solidFill>
                <a:latin typeface="Calibri"/>
                <a:ea typeface="Calibri"/>
                <a:cs typeface="Calibri"/>
                <a:sym typeface="Calibri"/>
              </a:defRPr>
            </a:lvl3pPr>
            <a:lvl4pPr marL="0" lvl="3" indent="0" algn="r">
              <a:spcBef>
                <a:spcPts val="0"/>
              </a:spcBef>
              <a:buNone/>
              <a:defRPr sz="1200">
                <a:solidFill>
                  <a:srgbClr val="888888"/>
                </a:solidFill>
                <a:latin typeface="Calibri"/>
                <a:ea typeface="Calibri"/>
                <a:cs typeface="Calibri"/>
                <a:sym typeface="Calibri"/>
              </a:defRPr>
            </a:lvl4pPr>
            <a:lvl5pPr marL="0" lvl="4" indent="0" algn="r">
              <a:spcBef>
                <a:spcPts val="0"/>
              </a:spcBef>
              <a:buNone/>
              <a:defRPr sz="1200">
                <a:solidFill>
                  <a:srgbClr val="888888"/>
                </a:solidFill>
                <a:latin typeface="Calibri"/>
                <a:ea typeface="Calibri"/>
                <a:cs typeface="Calibri"/>
                <a:sym typeface="Calibri"/>
              </a:defRPr>
            </a:lvl5pPr>
            <a:lvl6pPr marL="0" lvl="5" indent="0" algn="r">
              <a:spcBef>
                <a:spcPts val="0"/>
              </a:spcBef>
              <a:buNone/>
              <a:defRPr sz="1200">
                <a:solidFill>
                  <a:srgbClr val="888888"/>
                </a:solidFill>
                <a:latin typeface="Calibri"/>
                <a:ea typeface="Calibri"/>
                <a:cs typeface="Calibri"/>
                <a:sym typeface="Calibri"/>
              </a:defRPr>
            </a:lvl6pPr>
            <a:lvl7pPr marL="0" lvl="6" indent="0" algn="r">
              <a:spcBef>
                <a:spcPts val="0"/>
              </a:spcBef>
              <a:buNone/>
              <a:defRPr sz="1200">
                <a:solidFill>
                  <a:srgbClr val="888888"/>
                </a:solidFill>
                <a:latin typeface="Calibri"/>
                <a:ea typeface="Calibri"/>
                <a:cs typeface="Calibri"/>
                <a:sym typeface="Calibri"/>
              </a:defRPr>
            </a:lvl7pPr>
            <a:lvl8pPr marL="0" lvl="7" indent="0" algn="r">
              <a:spcBef>
                <a:spcPts val="0"/>
              </a:spcBef>
              <a:buNone/>
              <a:defRPr sz="1200">
                <a:solidFill>
                  <a:srgbClr val="888888"/>
                </a:solidFill>
                <a:latin typeface="Calibri"/>
                <a:ea typeface="Calibri"/>
                <a:cs typeface="Calibri"/>
                <a:sym typeface="Calibri"/>
              </a:defRPr>
            </a:lvl8pPr>
            <a:lvl9pPr marL="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43" name="Google Shape;4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52" name="Google Shape;5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57" name="Google Shape;5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61" name="Google Shape;6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Google Shape;63;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68" name="Google Shape;68;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5"/>
          <p:cNvSpPr>
            <a:spLocks noGrp="1"/>
          </p:cNvSpPr>
          <p:nvPr>
            <p:ph type="pic" idx="2"/>
          </p:nvPr>
        </p:nvSpPr>
        <p:spPr>
          <a:xfrm>
            <a:off x="5183188" y="987425"/>
            <a:ext cx="6172200" cy="4873625"/>
          </a:xfrm>
          <a:prstGeom prst="rect">
            <a:avLst/>
          </a:prstGeom>
          <a:noFill/>
          <a:ln>
            <a:noFill/>
          </a:ln>
        </p:spPr>
      </p:sp>
      <p:sp>
        <p:nvSpPr>
          <p:cNvPr id="72" name="Google Shape;72;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3" name="Google Shape;73;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75" name="Google Shape;7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81" name="Google Shape;8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Club Membership Chair Workshop - August 26, 2026</a:t>
            </a:r>
            <a:endParaRPr/>
          </a:p>
        </p:txBody>
      </p:sp>
      <p:sp>
        <p:nvSpPr>
          <p:cNvPr id="87" name="Google Shape;8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STER SLIDE -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017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US"/>
              <a:t>Club Membership Chair Workshop - August 26, 2026</a:t>
            </a:r>
            <a:endParaRPr/>
          </a:p>
        </p:txBody>
      </p:sp>
      <p:sp>
        <p:nvSpPr>
          <p:cNvPr id="14" name="Google Shape;1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f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lionsclubs.org/en/resources-for-members/resource-center/club-membership-chairperson"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lionsclubs.org/en/resources-for-members/resource-center/gmt-and-get-toolkit"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lionsclubs.org/en/resources-for-members/resource-center/gmt-and-get-toolkit"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lionsclubs.org/en/resources-for-members/resource-center/gmt-and-get-toolkit"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lionsclubs.org/en/resources-for-members/resource-center/gmt-and-get-toolkit"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lionsclubs.org/en/resources-for-members/resource-center/gmt-and-get-toolkit"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www.lionsclubs.org/en/member-resource-center/service/global-causes-initiatives/vision" TargetMode="External"/><Relationship Id="rId3" Type="http://schemas.openxmlformats.org/officeDocument/2006/relationships/hyperlink" Target="https://www.lionsclubs.org/en/start-our-global-causes/diabetes" TargetMode="External"/><Relationship Id="rId7" Type="http://schemas.openxmlformats.org/officeDocument/2006/relationships/hyperlink" Target="https://www.lionsclubs.org/en/start-our-global-causes/hunger" TargetMode="External"/><Relationship Id="rId12" Type="http://schemas.openxmlformats.org/officeDocument/2006/relationships/image" Target="../media/image22.png"/><Relationship Id="rId2" Type="http://schemas.openxmlformats.org/officeDocument/2006/relationships/hyperlink" Target="https://lionmagazine.org/childhood-cancer/" TargetMode="External"/><Relationship Id="rId1" Type="http://schemas.openxmlformats.org/officeDocument/2006/relationships/slideLayout" Target="../slideLayouts/slideLayout2.xml"/><Relationship Id="rId6" Type="http://schemas.openxmlformats.org/officeDocument/2006/relationships/hyperlink" Target="https://www.lionsclubs.org/en/give-our-focus-areas/humanitarian" TargetMode="External"/><Relationship Id="rId11" Type="http://schemas.openxmlformats.org/officeDocument/2006/relationships/image" Target="../media/image1.png"/><Relationship Id="rId5" Type="http://schemas.openxmlformats.org/officeDocument/2006/relationships/hyperlink" Target="https://lionmagazine.org/environment/" TargetMode="External"/><Relationship Id="rId10" Type="http://schemas.openxmlformats.org/officeDocument/2006/relationships/hyperlink" Target="mailto:David@CropperHomeSales.com" TargetMode="External"/><Relationship Id="rId4" Type="http://schemas.openxmlformats.org/officeDocument/2006/relationships/hyperlink" Target="https://www.lionsclubs.org/en/give-our-focus-areas/disaster-relief" TargetMode="External"/><Relationship Id="rId9" Type="http://schemas.openxmlformats.org/officeDocument/2006/relationships/hyperlink" Target="https://www.lionsclubs.org/en/start-our-approach/you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5" name="Google Shape;95;p1"/>
          <p:cNvSpPr/>
          <p:nvPr/>
        </p:nvSpPr>
        <p:spPr>
          <a:xfrm>
            <a:off x="641774" y="623275"/>
            <a:ext cx="10905053" cy="5607882"/>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extBox 3">
            <a:extLst>
              <a:ext uri="{FF2B5EF4-FFF2-40B4-BE49-F238E27FC236}">
                <a16:creationId xmlns:a16="http://schemas.microsoft.com/office/drawing/2014/main" id="{D818128B-EFD4-C934-15AC-C685509CBDB1}"/>
              </a:ext>
            </a:extLst>
          </p:cNvPr>
          <p:cNvSpPr txBox="1"/>
          <p:nvPr/>
        </p:nvSpPr>
        <p:spPr>
          <a:xfrm>
            <a:off x="1623408" y="2954215"/>
            <a:ext cx="8941777" cy="1077218"/>
          </a:xfrm>
          <a:prstGeom prst="rect">
            <a:avLst/>
          </a:prstGeom>
          <a:noFill/>
        </p:spPr>
        <p:txBody>
          <a:bodyPr wrap="square" rtlCol="0">
            <a:spAutoFit/>
          </a:bodyPr>
          <a:lstStyle/>
          <a:p>
            <a:pPr algn="ctr"/>
            <a:r>
              <a:rPr lang="en-US" sz="3200" b="1" dirty="0">
                <a:solidFill>
                  <a:schemeClr val="accent1">
                    <a:lumMod val="50000"/>
                  </a:schemeClr>
                </a:solidFill>
              </a:rPr>
              <a:t>Club Membership Chair Workshop:  </a:t>
            </a:r>
          </a:p>
          <a:p>
            <a:pPr algn="ctr"/>
            <a:r>
              <a:rPr lang="en-US" sz="3200" b="1" dirty="0">
                <a:solidFill>
                  <a:schemeClr val="accent1">
                    <a:lumMod val="50000"/>
                  </a:schemeClr>
                </a:solidFill>
              </a:rPr>
              <a:t>Membership Matters</a:t>
            </a:r>
          </a:p>
        </p:txBody>
      </p:sp>
      <p:sp>
        <p:nvSpPr>
          <p:cNvPr id="2" name="TextBox 1">
            <a:extLst>
              <a:ext uri="{FF2B5EF4-FFF2-40B4-BE49-F238E27FC236}">
                <a16:creationId xmlns:a16="http://schemas.microsoft.com/office/drawing/2014/main" id="{6FB24E7A-CA30-FC9C-388C-6A00215AD75B}"/>
              </a:ext>
            </a:extLst>
          </p:cNvPr>
          <p:cNvSpPr txBox="1"/>
          <p:nvPr/>
        </p:nvSpPr>
        <p:spPr>
          <a:xfrm>
            <a:off x="3824616" y="1210700"/>
            <a:ext cx="4906055" cy="969496"/>
          </a:xfrm>
          <a:prstGeom prst="rect">
            <a:avLst/>
          </a:prstGeom>
          <a:noFill/>
        </p:spPr>
        <p:txBody>
          <a:bodyPr wrap="square" rtlCol="0">
            <a:spAutoFit/>
          </a:bodyPr>
          <a:lstStyle/>
          <a:p>
            <a:r>
              <a:rPr lang="en-US" sz="1900" b="1" i="0" u="none" strike="noStrike" dirty="0">
                <a:ln w="0"/>
                <a:solidFill>
                  <a:schemeClr val="tx1"/>
                </a:solidFill>
                <a:effectLst>
                  <a:outerShdw blurRad="38100" dist="19050" dir="2700000" algn="tl" rotWithShape="0">
                    <a:schemeClr val="dk1">
                      <a:alpha val="40000"/>
                    </a:schemeClr>
                  </a:outerShdw>
                </a:effectLst>
                <a:latin typeface="Arial" panose="020B0604020202020204" pitchFamily="34" charset="0"/>
              </a:rPr>
              <a:t>Join </a:t>
            </a:r>
            <a:r>
              <a:rPr lang="en-US" sz="1900" b="1" dirty="0">
                <a:ln w="0"/>
                <a:solidFill>
                  <a:schemeClr val="tx1"/>
                </a:solidFill>
                <a:effectLst>
                  <a:outerShdw blurRad="38100" dist="19050" dir="2700000" algn="tl" rotWithShape="0">
                    <a:schemeClr val="dk1">
                      <a:alpha val="40000"/>
                    </a:schemeClr>
                  </a:outerShdw>
                </a:effectLst>
                <a:latin typeface="Arial" panose="020B0604020202020204" pitchFamily="34" charset="0"/>
              </a:rPr>
              <a:t>US as We Serve </a:t>
            </a:r>
            <a:r>
              <a:rPr lang="en-US" sz="1900" b="1" i="0" u="none" strike="noStrike" dirty="0">
                <a:ln w="0"/>
                <a:solidFill>
                  <a:schemeClr val="tx1"/>
                </a:solidFill>
                <a:effectLst>
                  <a:outerShdw blurRad="38100" dist="19050" dir="2700000" algn="tl" rotWithShape="0">
                    <a:schemeClr val="dk1">
                      <a:alpha val="40000"/>
                    </a:schemeClr>
                  </a:outerShdw>
                </a:effectLst>
                <a:latin typeface="Arial" panose="020B0604020202020204" pitchFamily="34" charset="0"/>
              </a:rPr>
              <a:t>those in need.</a:t>
            </a:r>
          </a:p>
          <a:p>
            <a:endParaRPr lang="en-US" sz="1900" b="1" dirty="0">
              <a:ln w="0"/>
              <a:solidFill>
                <a:schemeClr val="tx1"/>
              </a:solidFill>
              <a:effectLst>
                <a:outerShdw blurRad="38100" dist="19050" dir="2700000" algn="tl" rotWithShape="0">
                  <a:schemeClr val="dk1">
                    <a:alpha val="40000"/>
                  </a:schemeClr>
                </a:outerShdw>
              </a:effectLst>
              <a:latin typeface="Arial" panose="020B0604020202020204" pitchFamily="34" charset="0"/>
            </a:endParaRPr>
          </a:p>
          <a:p>
            <a:r>
              <a:rPr lang="en-US" sz="1900" b="1"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Calibri"/>
                <a:cs typeface="Calibri"/>
                <a:sym typeface="Calibri"/>
              </a:rPr>
              <a:t>       More Lions = More Service</a:t>
            </a:r>
            <a:endParaRPr lang="en-US" sz="1900" b="1" dirty="0">
              <a:ln w="0"/>
              <a:solidFill>
                <a:schemeClr val="tx1"/>
              </a:solidFill>
              <a:effectLst>
                <a:outerShdw blurRad="38100" dist="19050" dir="2700000" algn="tl" rotWithShape="0">
                  <a:schemeClr val="dk1">
                    <a:alpha val="40000"/>
                  </a:schemeClr>
                </a:outerShdw>
              </a:effectLst>
              <a:latin typeface="Calibri"/>
              <a:ea typeface="Calibri"/>
              <a:cs typeface="Calibri"/>
              <a:sym typeface="Calibri"/>
            </a:endParaRPr>
          </a:p>
        </p:txBody>
      </p:sp>
      <p:sp>
        <p:nvSpPr>
          <p:cNvPr id="10" name="Slide Number Placeholder 9">
            <a:extLst>
              <a:ext uri="{FF2B5EF4-FFF2-40B4-BE49-F238E27FC236}">
                <a16:creationId xmlns:a16="http://schemas.microsoft.com/office/drawing/2014/main" id="{2FCD21FF-79EF-9121-E6EC-559CC7FA000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a:p>
        </p:txBody>
      </p:sp>
      <p:sp>
        <p:nvSpPr>
          <p:cNvPr id="11" name="TextBox 10">
            <a:extLst>
              <a:ext uri="{FF2B5EF4-FFF2-40B4-BE49-F238E27FC236}">
                <a16:creationId xmlns:a16="http://schemas.microsoft.com/office/drawing/2014/main" id="{3C3C911B-0F90-340C-C020-140835B72E12}"/>
              </a:ext>
            </a:extLst>
          </p:cNvPr>
          <p:cNvSpPr txBox="1"/>
          <p:nvPr/>
        </p:nvSpPr>
        <p:spPr>
          <a:xfrm>
            <a:off x="2436886" y="4632638"/>
            <a:ext cx="7314823" cy="923330"/>
          </a:xfrm>
          <a:prstGeom prst="rect">
            <a:avLst/>
          </a:prstGeom>
          <a:noFill/>
        </p:spPr>
        <p:txBody>
          <a:bodyPr wrap="none" rtlCol="0">
            <a:spAutoFit/>
          </a:bodyPr>
          <a:lstStyle/>
          <a:p>
            <a:r>
              <a:rPr lang="en-US" sz="1800" b="1" dirty="0"/>
              <a:t>Lion David Cropper, District 24-L Global Membership Team Chair</a:t>
            </a:r>
          </a:p>
          <a:p>
            <a:endParaRPr lang="en-US" sz="1800" b="1" dirty="0"/>
          </a:p>
          <a:p>
            <a:pPr algn="ctr"/>
            <a:r>
              <a:rPr lang="en-US" sz="1800" b="1" dirty="0"/>
              <a:t>August 26, 2026</a:t>
            </a:r>
          </a:p>
        </p:txBody>
      </p:sp>
      <p:pic>
        <p:nvPicPr>
          <p:cNvPr id="5" name="Picture 4">
            <a:extLst>
              <a:ext uri="{FF2B5EF4-FFF2-40B4-BE49-F238E27FC236}">
                <a16:creationId xmlns:a16="http://schemas.microsoft.com/office/drawing/2014/main" id="{B59D0BDC-9937-2A5E-C74B-55CA6CAA546C}"/>
              </a:ext>
            </a:extLst>
          </p:cNvPr>
          <p:cNvPicPr>
            <a:picLocks noChangeAspect="1"/>
          </p:cNvPicPr>
          <p:nvPr/>
        </p:nvPicPr>
        <p:blipFill>
          <a:blip r:embed="rId3"/>
          <a:stretch>
            <a:fillRect/>
          </a:stretch>
        </p:blipFill>
        <p:spPr>
          <a:xfrm>
            <a:off x="1002322" y="867506"/>
            <a:ext cx="1655885" cy="1655885"/>
          </a:xfrm>
          <a:prstGeom prst="rect">
            <a:avLst/>
          </a:prstGeom>
        </p:spPr>
      </p:pic>
      <p:pic>
        <p:nvPicPr>
          <p:cNvPr id="7" name="Picture 6">
            <a:extLst>
              <a:ext uri="{FF2B5EF4-FFF2-40B4-BE49-F238E27FC236}">
                <a16:creationId xmlns:a16="http://schemas.microsoft.com/office/drawing/2014/main" id="{10E71270-169A-7B2D-2618-BE984A9F0330}"/>
              </a:ext>
            </a:extLst>
          </p:cNvPr>
          <p:cNvPicPr>
            <a:picLocks noChangeAspect="1"/>
          </p:cNvPicPr>
          <p:nvPr/>
        </p:nvPicPr>
        <p:blipFill>
          <a:blip r:embed="rId4"/>
          <a:stretch>
            <a:fillRect/>
          </a:stretch>
        </p:blipFill>
        <p:spPr>
          <a:xfrm>
            <a:off x="9478774" y="867506"/>
            <a:ext cx="1710904" cy="16558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0295F-0EDD-1F04-DD2F-AC649331527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82C3FAA-2EEA-07D0-67DF-B404E80DE53A}"/>
              </a:ext>
            </a:extLst>
          </p:cNvPr>
          <p:cNvSpPr txBox="1"/>
          <p:nvPr/>
        </p:nvSpPr>
        <p:spPr>
          <a:xfrm>
            <a:off x="914117" y="1917336"/>
            <a:ext cx="4840745" cy="3125920"/>
          </a:xfrm>
          <a:prstGeom prst="rect">
            <a:avLst/>
          </a:prstGeom>
          <a:noFill/>
        </p:spPr>
        <p:txBody>
          <a:bodyPr wrap="square" rtlCol="0">
            <a:spAutoFit/>
          </a:bodyPr>
          <a:lstStyle/>
          <a:p>
            <a:pPr marL="0" marR="0" algn="ctr">
              <a:lnSpc>
                <a:spcPct val="115000"/>
              </a:lnSpc>
              <a:spcAft>
                <a:spcPts val="800"/>
              </a:spcAft>
            </a:pPr>
            <a:r>
              <a:rPr lang="en-US" sz="2800" kern="100" dirty="0">
                <a:latin typeface="Arial" panose="020B0604020202020204" pitchFamily="34" charset="0"/>
                <a:ea typeface="Aptos" panose="020B0004020202020204" pitchFamily="34" charset="0"/>
                <a:cs typeface="Arial" panose="020B0604020202020204" pitchFamily="34" charset="0"/>
              </a:rPr>
              <a:t>“There is only one thing greater than having the privilege of being a member of the Lions Club and that is helping to build one” – </a:t>
            </a:r>
          </a:p>
          <a:p>
            <a:pPr marL="0" marR="0" algn="ctr">
              <a:lnSpc>
                <a:spcPct val="115000"/>
              </a:lnSpc>
              <a:spcAft>
                <a:spcPts val="800"/>
              </a:spcAft>
            </a:pPr>
            <a:r>
              <a:rPr lang="en-US" sz="2800" kern="100" dirty="0">
                <a:latin typeface="Arial" panose="020B0604020202020204" pitchFamily="34" charset="0"/>
                <a:ea typeface="Aptos" panose="020B0004020202020204" pitchFamily="34" charset="0"/>
                <a:cs typeface="Arial" panose="020B0604020202020204" pitchFamily="34" charset="0"/>
              </a:rPr>
              <a:t>Melvin Jones</a:t>
            </a:r>
            <a:endParaRPr lang="en-US" sz="28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4100" name="Picture 4" descr="Melvin Jones (January 13, 1879 – June 1, 1961) was the founder of Lions ...">
            <a:extLst>
              <a:ext uri="{FF2B5EF4-FFF2-40B4-BE49-F238E27FC236}">
                <a16:creationId xmlns:a16="http://schemas.microsoft.com/office/drawing/2014/main" id="{37440284-CB58-29B3-BBC9-B33794282B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9353" y="1801238"/>
            <a:ext cx="4968530" cy="3255524"/>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277DDBA7-BB1F-6657-8CAC-4FA09B0122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60614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A44AD-B84A-73F7-646D-487A8B7640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B3489-7267-E90A-356A-E2F4B208327A}"/>
              </a:ext>
            </a:extLst>
          </p:cNvPr>
          <p:cNvSpPr>
            <a:spLocks noGrp="1"/>
          </p:cNvSpPr>
          <p:nvPr>
            <p:ph type="ctrTitle"/>
          </p:nvPr>
        </p:nvSpPr>
        <p:spPr>
          <a:xfrm>
            <a:off x="1524000" y="1015264"/>
            <a:ext cx="9144000" cy="1177505"/>
          </a:xfrm>
        </p:spPr>
        <p:txBody>
          <a:bodyPr>
            <a:noAutofit/>
          </a:bodyPr>
          <a:lstStyle/>
          <a:p>
            <a:pPr marL="0" marR="0">
              <a:lnSpc>
                <a:spcPct val="115000"/>
              </a:lnSpc>
              <a:spcAft>
                <a:spcPts val="800"/>
              </a:spcAft>
              <a:buNone/>
            </a:pPr>
            <a:r>
              <a:rPr lang="en-US" sz="3200" b="1" kern="100" dirty="0">
                <a:effectLst/>
                <a:latin typeface="Arial" panose="020B0604020202020204" pitchFamily="34" charset="0"/>
                <a:ea typeface="Aptos" panose="020B0004020202020204" pitchFamily="34" charset="0"/>
                <a:cs typeface="Arial" panose="020B0604020202020204" pitchFamily="34" charset="0"/>
              </a:rPr>
              <a:t>Welcome Club </a:t>
            </a:r>
            <a:r>
              <a:rPr lang="en-US" sz="3200" b="1" kern="100" dirty="0">
                <a:latin typeface="Arial" panose="020B0604020202020204" pitchFamily="34" charset="0"/>
                <a:ea typeface="Aptos" panose="020B0004020202020204" pitchFamily="34" charset="0"/>
                <a:cs typeface="Arial" panose="020B0604020202020204" pitchFamily="34" charset="0"/>
              </a:rPr>
              <a:t>Membership Chairs</a:t>
            </a:r>
            <a:r>
              <a:rPr lang="en-US" sz="3200" b="1" kern="100" dirty="0">
                <a:effectLst/>
                <a:latin typeface="Arial" panose="020B0604020202020204" pitchFamily="34" charset="0"/>
                <a:ea typeface="Aptos" panose="020B0004020202020204" pitchFamily="34" charset="0"/>
                <a:cs typeface="Arial" panose="020B0604020202020204" pitchFamily="34" charset="0"/>
              </a:rPr>
              <a:t>!  </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US" sz="2000" dirty="0"/>
          </a:p>
        </p:txBody>
      </p:sp>
      <p:sp>
        <p:nvSpPr>
          <p:cNvPr id="4" name="TextBox 3">
            <a:extLst>
              <a:ext uri="{FF2B5EF4-FFF2-40B4-BE49-F238E27FC236}">
                <a16:creationId xmlns:a16="http://schemas.microsoft.com/office/drawing/2014/main" id="{56F60557-5E53-84DF-58CC-436147FAFAF8}"/>
              </a:ext>
            </a:extLst>
          </p:cNvPr>
          <p:cNvSpPr txBox="1"/>
          <p:nvPr/>
        </p:nvSpPr>
        <p:spPr>
          <a:xfrm>
            <a:off x="1173193" y="2874549"/>
            <a:ext cx="9845614" cy="1143839"/>
          </a:xfrm>
          <a:prstGeom prst="rect">
            <a:avLst/>
          </a:prstGeom>
          <a:noFill/>
        </p:spPr>
        <p:txBody>
          <a:bodyPr wrap="square" rtlCol="0">
            <a:spAutoFit/>
          </a:bodyPr>
          <a:lstStyle/>
          <a:p>
            <a:pPr marL="0" marR="0" algn="ctr">
              <a:lnSpc>
                <a:spcPct val="115000"/>
              </a:lnSpc>
              <a:spcAft>
                <a:spcPts val="800"/>
              </a:spcAft>
            </a:pPr>
            <a:r>
              <a:rPr lang="en-US" sz="2800" kern="100" dirty="0">
                <a:effectLst/>
                <a:latin typeface="Arial" panose="020B0604020202020204" pitchFamily="34" charset="0"/>
                <a:ea typeface="Aptos" panose="020B0004020202020204" pitchFamily="34" charset="0"/>
                <a:cs typeface="Arial" panose="020B0604020202020204" pitchFamily="34" charset="0"/>
              </a:rPr>
              <a:t>Icebreaker: </a:t>
            </a:r>
          </a:p>
          <a:p>
            <a:pPr marL="0" marR="0" algn="ctr">
              <a:lnSpc>
                <a:spcPct val="115000"/>
              </a:lnSpc>
              <a:spcAft>
                <a:spcPts val="800"/>
              </a:spcAft>
            </a:pPr>
            <a:r>
              <a:rPr lang="en-US" sz="2800" kern="100" dirty="0">
                <a:latin typeface="Arial" panose="020B0604020202020204" pitchFamily="34" charset="0"/>
                <a:ea typeface="Aptos" panose="020B0004020202020204" pitchFamily="34" charset="0"/>
                <a:cs typeface="Arial" panose="020B0604020202020204" pitchFamily="34" charset="0"/>
              </a:rPr>
              <a:t>“One thing I love about being a Lion is …..”</a:t>
            </a:r>
          </a:p>
        </p:txBody>
      </p:sp>
      <p:sp>
        <p:nvSpPr>
          <p:cNvPr id="9" name="Slide Number Placeholder 8">
            <a:extLst>
              <a:ext uri="{FF2B5EF4-FFF2-40B4-BE49-F238E27FC236}">
                <a16:creationId xmlns:a16="http://schemas.microsoft.com/office/drawing/2014/main" id="{CF65BFD5-7A9E-1266-6434-357870E6D7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pic>
        <p:nvPicPr>
          <p:cNvPr id="5" name="Picture 4">
            <a:extLst>
              <a:ext uri="{FF2B5EF4-FFF2-40B4-BE49-F238E27FC236}">
                <a16:creationId xmlns:a16="http://schemas.microsoft.com/office/drawing/2014/main" id="{7AE32993-DA4D-7E74-033E-E95C2AA1C081}"/>
              </a:ext>
            </a:extLst>
          </p:cNvPr>
          <p:cNvPicPr>
            <a:picLocks noChangeAspect="1"/>
          </p:cNvPicPr>
          <p:nvPr/>
        </p:nvPicPr>
        <p:blipFill>
          <a:blip r:embed="rId2"/>
          <a:stretch>
            <a:fillRect/>
          </a:stretch>
        </p:blipFill>
        <p:spPr>
          <a:xfrm>
            <a:off x="10433948" y="4530731"/>
            <a:ext cx="1347333" cy="1554615"/>
          </a:xfrm>
          <a:prstGeom prst="rect">
            <a:avLst/>
          </a:prstGeom>
        </p:spPr>
      </p:pic>
    </p:spTree>
    <p:extLst>
      <p:ext uri="{BB962C8B-B14F-4D97-AF65-F5344CB8AC3E}">
        <p14:creationId xmlns:p14="http://schemas.microsoft.com/office/powerpoint/2010/main" val="4061087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928F87-E979-5360-AF4D-F70E454DE050}"/>
              </a:ext>
            </a:extLst>
          </p:cNvPr>
          <p:cNvSpPr>
            <a:spLocks noGrp="1"/>
          </p:cNvSpPr>
          <p:nvPr>
            <p:ph type="body" idx="1"/>
          </p:nvPr>
        </p:nvSpPr>
        <p:spPr>
          <a:xfrm>
            <a:off x="545985" y="1890178"/>
            <a:ext cx="10515600" cy="4736042"/>
          </a:xfrm>
        </p:spPr>
        <p:txBody>
          <a:bodyPr>
            <a:normAutofit fontScale="62500" lnSpcReduction="20000"/>
          </a:bodyPr>
          <a:lstStyle/>
          <a:p>
            <a:pPr marL="285750" indent="-285750">
              <a:buFont typeface="Wingdings" pitchFamily="2" charset="2"/>
              <a:buChar char="v"/>
            </a:pPr>
            <a:r>
              <a:rPr lang="en-US" sz="3200" b="0" i="0" u="none" strike="noStrike" dirty="0">
                <a:solidFill>
                  <a:srgbClr val="000000"/>
                </a:solidFill>
                <a:effectLst/>
                <a:latin typeface="Arial" panose="020B0604020202020204" pitchFamily="34" charset="0"/>
                <a:cs typeface="Arial" panose="020B0604020202020204" pitchFamily="34" charset="0"/>
              </a:rPr>
              <a:t>Expanded Community Impact</a:t>
            </a:r>
            <a:endParaRPr lang="en-US" sz="3200" dirty="0">
              <a:solidFill>
                <a:srgbClr val="000000"/>
              </a:solidFill>
              <a:latin typeface="Arial" panose="020B0604020202020204" pitchFamily="34" charset="0"/>
              <a:cs typeface="Arial" panose="020B0604020202020204" pitchFamily="34" charset="0"/>
            </a:endParaRPr>
          </a:p>
          <a:p>
            <a:pPr marL="285750" indent="-285750">
              <a:buFont typeface="Wingdings" pitchFamily="2" charset="2"/>
              <a:buChar char="v"/>
            </a:pPr>
            <a:endParaRPr lang="en-US" sz="3200" b="0" i="0" u="none" strike="noStrike" dirty="0">
              <a:solidFill>
                <a:srgbClr val="000000"/>
              </a:solidFill>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3200" b="0" i="0" u="none" strike="noStrike" dirty="0">
                <a:solidFill>
                  <a:srgbClr val="000000"/>
                </a:solidFill>
                <a:effectLst/>
                <a:latin typeface="Arial" panose="020B0604020202020204" pitchFamily="34" charset="0"/>
                <a:cs typeface="Arial" panose="020B0604020202020204" pitchFamily="34" charset="0"/>
              </a:rPr>
              <a:t>Diverse Skillsets and Resources</a:t>
            </a:r>
            <a:endParaRPr lang="en-US" sz="3200" dirty="0">
              <a:solidFill>
                <a:srgbClr val="000000"/>
              </a:solidFill>
              <a:latin typeface="Arial" panose="020B0604020202020204" pitchFamily="34" charset="0"/>
              <a:cs typeface="Arial" panose="020B0604020202020204" pitchFamily="34" charset="0"/>
            </a:endParaRPr>
          </a:p>
          <a:p>
            <a:pPr marL="285750" indent="-285750">
              <a:buFont typeface="Wingdings" pitchFamily="2" charset="2"/>
              <a:buChar char="v"/>
            </a:pPr>
            <a:endParaRPr lang="en-US" sz="3200" dirty="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3200" b="0" i="0" u="none" strike="noStrike" dirty="0">
                <a:solidFill>
                  <a:srgbClr val="000000"/>
                </a:solidFill>
                <a:effectLst/>
                <a:latin typeface="Arial" panose="020B0604020202020204" pitchFamily="34" charset="0"/>
                <a:cs typeface="Arial" panose="020B0604020202020204" pitchFamily="34" charset="0"/>
              </a:rPr>
              <a:t>Broader Network and Influence</a:t>
            </a:r>
            <a:endParaRPr lang="en-US" sz="3200" dirty="0">
              <a:solidFill>
                <a:srgbClr val="000000"/>
              </a:solidFill>
              <a:latin typeface="Arial" panose="020B0604020202020204" pitchFamily="34" charset="0"/>
              <a:cs typeface="Arial" panose="020B0604020202020204" pitchFamily="34" charset="0"/>
            </a:endParaRPr>
          </a:p>
          <a:p>
            <a:pPr marL="285750" indent="-285750">
              <a:buFont typeface="Wingdings" pitchFamily="2" charset="2"/>
              <a:buChar char="v"/>
            </a:pPr>
            <a:endParaRPr lang="en-US" sz="3200" dirty="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3200" b="0" i="0" u="none" strike="noStrike" dirty="0">
                <a:solidFill>
                  <a:srgbClr val="000000"/>
                </a:solidFill>
                <a:effectLst/>
                <a:latin typeface="Arial" panose="020B0604020202020204" pitchFamily="34" charset="0"/>
                <a:cs typeface="Arial" panose="020B0604020202020204" pitchFamily="34" charset="0"/>
              </a:rPr>
              <a:t>Financial Sustainability</a:t>
            </a:r>
            <a:endParaRPr lang="en-US" sz="3200" dirty="0">
              <a:solidFill>
                <a:srgbClr val="000000"/>
              </a:solidFill>
              <a:latin typeface="Arial" panose="020B0604020202020204" pitchFamily="34" charset="0"/>
              <a:cs typeface="Arial" panose="020B0604020202020204" pitchFamily="34" charset="0"/>
            </a:endParaRPr>
          </a:p>
          <a:p>
            <a:pPr marL="285750" indent="-285750">
              <a:buFont typeface="Wingdings" pitchFamily="2" charset="2"/>
              <a:buChar char="v"/>
            </a:pPr>
            <a:endParaRPr lang="en-US" sz="3200" dirty="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3200" b="0" i="0" u="none" strike="noStrike" dirty="0">
                <a:solidFill>
                  <a:srgbClr val="000000"/>
                </a:solidFill>
                <a:effectLst/>
                <a:latin typeface="Arial" panose="020B0604020202020204" pitchFamily="34" charset="0"/>
                <a:cs typeface="Arial" panose="020B0604020202020204" pitchFamily="34" charset="0"/>
              </a:rPr>
              <a:t>Long-Term Viability</a:t>
            </a:r>
            <a:endParaRPr lang="en-US" sz="3200" dirty="0">
              <a:solidFill>
                <a:srgbClr val="000000"/>
              </a:solidFill>
              <a:latin typeface="Arial" panose="020B0604020202020204" pitchFamily="34" charset="0"/>
              <a:cs typeface="Arial" panose="020B0604020202020204" pitchFamily="34" charset="0"/>
            </a:endParaRPr>
          </a:p>
          <a:p>
            <a:pPr marL="285750" indent="-285750">
              <a:buFont typeface="Wingdings" pitchFamily="2" charset="2"/>
              <a:buChar char="v"/>
            </a:pPr>
            <a:endParaRPr lang="en-US" sz="3200" dirty="0">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3200" b="0" i="0" u="none" strike="noStrike" dirty="0">
                <a:solidFill>
                  <a:srgbClr val="000000"/>
                </a:solidFill>
                <a:effectLst/>
                <a:latin typeface="Arial" panose="020B0604020202020204" pitchFamily="34" charset="0"/>
                <a:cs typeface="Arial" panose="020B0604020202020204" pitchFamily="34" charset="0"/>
              </a:rPr>
              <a:t>Enhanced Member Engagement</a:t>
            </a:r>
            <a:endParaRPr lang="en-US" sz="3200" dirty="0">
              <a:solidFill>
                <a:srgbClr val="000000"/>
              </a:solidFill>
              <a:latin typeface="Arial" panose="020B0604020202020204" pitchFamily="34" charset="0"/>
              <a:cs typeface="Arial" panose="020B0604020202020204" pitchFamily="34" charset="0"/>
            </a:endParaRPr>
          </a:p>
          <a:p>
            <a:pPr marL="285750" indent="-285750">
              <a:buFont typeface="Wingdings" pitchFamily="2" charset="2"/>
              <a:buChar char="v"/>
            </a:pPr>
            <a:endParaRPr lang="en-US" sz="3200" b="0" i="0" u="none" strike="noStrike" dirty="0">
              <a:solidFill>
                <a:srgbClr val="000000"/>
              </a:solidFill>
              <a:effectLst/>
              <a:latin typeface="Arial" panose="020B0604020202020204" pitchFamily="34" charset="0"/>
              <a:cs typeface="Arial" panose="020B0604020202020204" pitchFamily="34" charset="0"/>
            </a:endParaRPr>
          </a:p>
          <a:p>
            <a:pPr marL="285750" indent="-285750">
              <a:buFont typeface="Wingdings" pitchFamily="2" charset="2"/>
              <a:buChar char="v"/>
            </a:pPr>
            <a:r>
              <a:rPr lang="en-US" sz="3200" b="0" i="0" u="none" strike="noStrike" dirty="0">
                <a:solidFill>
                  <a:srgbClr val="000000"/>
                </a:solidFill>
                <a:effectLst/>
                <a:latin typeface="Arial" panose="020B0604020202020204" pitchFamily="34" charset="0"/>
                <a:cs typeface="Arial" panose="020B0604020202020204" pitchFamily="34" charset="0"/>
              </a:rPr>
              <a:t>Increased Public Awareness</a:t>
            </a:r>
            <a:endParaRPr lang="en-US" sz="3200" dirty="0">
              <a:effectLst/>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5" name="Google Shape;129;p5">
            <a:extLst>
              <a:ext uri="{FF2B5EF4-FFF2-40B4-BE49-F238E27FC236}">
                <a16:creationId xmlns:a16="http://schemas.microsoft.com/office/drawing/2014/main" id="{E6FC42A8-48F5-3ABF-5F3A-5AD7A63D54AB}"/>
              </a:ext>
            </a:extLst>
          </p:cNvPr>
          <p:cNvPicPr preferRelativeResize="0"/>
          <p:nvPr/>
        </p:nvPicPr>
        <p:blipFill rotWithShape="1">
          <a:blip r:embed="rId3">
            <a:alphaModFix/>
          </a:blip>
          <a:srcRect/>
          <a:stretch/>
        </p:blipFill>
        <p:spPr>
          <a:xfrm>
            <a:off x="10512113" y="4647725"/>
            <a:ext cx="1347197" cy="1553019"/>
          </a:xfrm>
          <a:prstGeom prst="rect">
            <a:avLst/>
          </a:prstGeom>
          <a:noFill/>
          <a:ln>
            <a:noFill/>
          </a:ln>
        </p:spPr>
      </p:pic>
      <p:sp>
        <p:nvSpPr>
          <p:cNvPr id="7" name="Title 1">
            <a:extLst>
              <a:ext uri="{FF2B5EF4-FFF2-40B4-BE49-F238E27FC236}">
                <a16:creationId xmlns:a16="http://schemas.microsoft.com/office/drawing/2014/main" id="{7E54E291-06B7-430B-BBAA-3CEC4500889A}"/>
              </a:ext>
            </a:extLst>
          </p:cNvPr>
          <p:cNvSpPr txBox="1">
            <a:spLocks noGrp="1"/>
          </p:cNvSpPr>
          <p:nvPr>
            <p:ph type="title"/>
          </p:nvPr>
        </p:nvSpPr>
        <p:spPr>
          <a:xfrm>
            <a:off x="767861" y="469360"/>
            <a:ext cx="10515600" cy="1325563"/>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000" dirty="0"/>
              <a:t>Importance of Increasing Members</a:t>
            </a:r>
          </a:p>
          <a:p>
            <a:r>
              <a:rPr lang="en-US" sz="2300" dirty="0">
                <a:latin typeface="Arial" panose="020B0604020202020204" pitchFamily="34" charset="0"/>
                <a:cs typeface="Arial" panose="020B0604020202020204" pitchFamily="34" charset="0"/>
              </a:rPr>
              <a:t>(</a:t>
            </a:r>
            <a:r>
              <a:rPr lang="en-US" sz="2300" b="1" dirty="0">
                <a:solidFill>
                  <a:srgbClr val="000000"/>
                </a:solidFill>
                <a:latin typeface="Arial" panose="020B0604020202020204" pitchFamily="34" charset="0"/>
                <a:cs typeface="Arial" panose="020B0604020202020204" pitchFamily="34" charset="0"/>
              </a:rPr>
              <a:t>Strengthening</a:t>
            </a:r>
            <a:r>
              <a:rPr lang="en-US" sz="2300" dirty="0">
                <a:solidFill>
                  <a:srgbClr val="000000"/>
                </a:solidFill>
                <a:latin typeface="Arial" panose="020B0604020202020204" pitchFamily="34" charset="0"/>
                <a:cs typeface="Arial" panose="020B0604020202020204" pitchFamily="34" charset="0"/>
              </a:rPr>
              <a:t> our </a:t>
            </a:r>
            <a:r>
              <a:rPr lang="en-US" sz="2300" b="0" i="0" u="none" strike="noStrike" dirty="0">
                <a:solidFill>
                  <a:srgbClr val="000000"/>
                </a:solidFill>
                <a:effectLst/>
                <a:latin typeface="Arial" panose="020B0604020202020204" pitchFamily="34" charset="0"/>
                <a:cs typeface="Arial" panose="020B0604020202020204" pitchFamily="34" charset="0"/>
              </a:rPr>
              <a:t>capacity to serve, grow, and make a positive difference in the lives of those </a:t>
            </a:r>
            <a:r>
              <a:rPr lang="en-US" sz="2300" b="1" dirty="0">
                <a:solidFill>
                  <a:srgbClr val="000000"/>
                </a:solidFill>
                <a:latin typeface="Arial" panose="020B0604020202020204" pitchFamily="34" charset="0"/>
                <a:cs typeface="Arial" panose="020B0604020202020204" pitchFamily="34" charset="0"/>
              </a:rPr>
              <a:t>We Serve</a:t>
            </a:r>
            <a:r>
              <a:rPr lang="en-US" sz="2300" b="0" i="0" u="none" strike="noStrike" dirty="0">
                <a:solidFill>
                  <a:srgbClr val="000000"/>
                </a:solidFill>
                <a:effectLst/>
                <a:latin typeface="Arial" panose="020B0604020202020204" pitchFamily="34" charset="0"/>
                <a:cs typeface="Arial" panose="020B0604020202020204" pitchFamily="34" charset="0"/>
              </a:rPr>
              <a:t>)</a:t>
            </a:r>
            <a:endParaRPr lang="en-US" sz="2300" dirty="0">
              <a:effectLst/>
              <a:latin typeface="Arial" panose="020B0604020202020204" pitchFamily="34" charset="0"/>
              <a:cs typeface="Arial" panose="020B0604020202020204" pitchFamily="34" charset="0"/>
            </a:endParaRPr>
          </a:p>
        </p:txBody>
      </p:sp>
      <p:sp>
        <p:nvSpPr>
          <p:cNvPr id="10" name="Slide Number Placeholder 9">
            <a:extLst>
              <a:ext uri="{FF2B5EF4-FFF2-40B4-BE49-F238E27FC236}">
                <a16:creationId xmlns:a16="http://schemas.microsoft.com/office/drawing/2014/main" id="{34314888-6CB5-8270-9DBC-1C7228DC16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3635487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9EC10-741B-CA7D-3CAD-8A921DDDB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E6151-56BE-D1D1-499C-484D2CE91E1A}"/>
              </a:ext>
            </a:extLst>
          </p:cNvPr>
          <p:cNvSpPr>
            <a:spLocks noGrp="1"/>
          </p:cNvSpPr>
          <p:nvPr>
            <p:ph type="ctrTitle"/>
          </p:nvPr>
        </p:nvSpPr>
        <p:spPr>
          <a:xfrm>
            <a:off x="1524000" y="259184"/>
            <a:ext cx="9144000" cy="927634"/>
          </a:xfrm>
        </p:spPr>
        <p:txBody>
          <a:bodyPr>
            <a:noAutofit/>
          </a:bodyPr>
          <a:lstStyle/>
          <a:p>
            <a:pPr marL="0" marR="0">
              <a:lnSpc>
                <a:spcPct val="115000"/>
              </a:lnSpc>
              <a:spcAft>
                <a:spcPts val="800"/>
              </a:spcAft>
              <a:buNone/>
            </a:pPr>
            <a:r>
              <a:rPr lang="en-US" sz="3200" b="1" kern="100" dirty="0">
                <a:latin typeface="Arial" panose="020B0604020202020204" pitchFamily="34" charset="0"/>
                <a:ea typeface="Aptos" panose="020B0004020202020204" pitchFamily="34" charset="0"/>
                <a:cs typeface="Arial" panose="020B0604020202020204" pitchFamily="34" charset="0"/>
              </a:rPr>
              <a:t>What Does a Healthy Club Look Like</a:t>
            </a:r>
            <a:endParaRPr lang="en-US" sz="2000" dirty="0"/>
          </a:p>
        </p:txBody>
      </p:sp>
      <p:sp>
        <p:nvSpPr>
          <p:cNvPr id="5" name="TextBox 4">
            <a:extLst>
              <a:ext uri="{FF2B5EF4-FFF2-40B4-BE49-F238E27FC236}">
                <a16:creationId xmlns:a16="http://schemas.microsoft.com/office/drawing/2014/main" id="{A46982E4-CA7B-3733-D7E0-1994040D6E90}"/>
              </a:ext>
            </a:extLst>
          </p:cNvPr>
          <p:cNvSpPr txBox="1"/>
          <p:nvPr/>
        </p:nvSpPr>
        <p:spPr>
          <a:xfrm>
            <a:off x="342901" y="1436689"/>
            <a:ext cx="11506198" cy="4234493"/>
          </a:xfrm>
          <a:prstGeom prst="rect">
            <a:avLst/>
          </a:prstGeom>
          <a:noFill/>
        </p:spPr>
        <p:txBody>
          <a:bodyPr wrap="square">
            <a:spAutoFit/>
          </a:bodyPr>
          <a:lstStyle/>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1. Friendly club meetings</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 Gets new members involved immediately</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 Members work well together and enjoy being with each other</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4. Has motivated, enthusiastic, and caring leadership</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5. Involve members in planning and service</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6. Has goals that are reviewed and adjusted regularly</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7. Publicizes service projects pre and post</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8. It is not run by the same Lions year after year</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9. Is diverse in gender, age, race, and ethnicity </a:t>
            </a:r>
            <a:b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R="0" lvl="0" algn="l" defTabSz="457200" rtl="0" eaLnBrk="1" fontAlgn="auto" latinLnBrk="0" hangingPunct="1">
              <a:lnSpc>
                <a:spcPts val="1700"/>
              </a:lnSpc>
              <a:spcAft>
                <a:spcPts val="0"/>
              </a:spcAft>
              <a:buClr>
                <a:srgbClr val="00B050"/>
              </a:buClr>
              <a:buSzPct val="120000"/>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10. Financially healthy with all dues and expenses paid on time</a:t>
            </a:r>
            <a:endParaRPr lang="en-US" sz="2000" dirty="0">
              <a:solidFill>
                <a:srgbClr val="00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DB1D64E-B6D7-C456-E04E-0E9276053D24}"/>
              </a:ext>
            </a:extLst>
          </p:cNvPr>
          <p:cNvPicPr>
            <a:picLocks noChangeAspect="1"/>
          </p:cNvPicPr>
          <p:nvPr/>
        </p:nvPicPr>
        <p:blipFill>
          <a:blip r:embed="rId3"/>
          <a:stretch>
            <a:fillRect/>
          </a:stretch>
        </p:blipFill>
        <p:spPr>
          <a:xfrm>
            <a:off x="3490539" y="6293990"/>
            <a:ext cx="3865199" cy="304826"/>
          </a:xfrm>
          <a:prstGeom prst="rect">
            <a:avLst/>
          </a:prstGeom>
        </p:spPr>
      </p:pic>
      <p:sp>
        <p:nvSpPr>
          <p:cNvPr id="10" name="Slide Number Placeholder 9">
            <a:extLst>
              <a:ext uri="{FF2B5EF4-FFF2-40B4-BE49-F238E27FC236}">
                <a16:creationId xmlns:a16="http://schemas.microsoft.com/office/drawing/2014/main" id="{045B3E42-A49C-1E54-6134-89AF09F280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pic>
        <p:nvPicPr>
          <p:cNvPr id="6" name="Picture 5">
            <a:extLst>
              <a:ext uri="{FF2B5EF4-FFF2-40B4-BE49-F238E27FC236}">
                <a16:creationId xmlns:a16="http://schemas.microsoft.com/office/drawing/2014/main" id="{09D17B0B-9938-7FDD-1A8E-4231C365B56A}"/>
              </a:ext>
            </a:extLst>
          </p:cNvPr>
          <p:cNvPicPr>
            <a:picLocks noChangeAspect="1"/>
          </p:cNvPicPr>
          <p:nvPr/>
        </p:nvPicPr>
        <p:blipFill>
          <a:blip r:embed="rId4"/>
          <a:stretch>
            <a:fillRect/>
          </a:stretch>
        </p:blipFill>
        <p:spPr>
          <a:xfrm>
            <a:off x="10501766" y="4644003"/>
            <a:ext cx="1347333" cy="1554615"/>
          </a:xfrm>
          <a:prstGeom prst="rect">
            <a:avLst/>
          </a:prstGeom>
        </p:spPr>
      </p:pic>
    </p:spTree>
    <p:extLst>
      <p:ext uri="{BB962C8B-B14F-4D97-AF65-F5344CB8AC3E}">
        <p14:creationId xmlns:p14="http://schemas.microsoft.com/office/powerpoint/2010/main" val="390363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50355-F669-05A0-A5D3-BA6811021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B7B72-37A6-0B2F-6EC7-C2C000F19000}"/>
              </a:ext>
            </a:extLst>
          </p:cNvPr>
          <p:cNvSpPr>
            <a:spLocks noGrp="1"/>
          </p:cNvSpPr>
          <p:nvPr>
            <p:ph type="ctrTitle"/>
          </p:nvPr>
        </p:nvSpPr>
        <p:spPr>
          <a:xfrm>
            <a:off x="1524000" y="480885"/>
            <a:ext cx="9144000" cy="775262"/>
          </a:xfrm>
        </p:spPr>
        <p:txBody>
          <a:bodyPr>
            <a:noAutofit/>
          </a:bodyPr>
          <a:lstStyle/>
          <a:p>
            <a:pPr marL="0" marR="0">
              <a:lnSpc>
                <a:spcPct val="115000"/>
              </a:lnSpc>
              <a:spcAft>
                <a:spcPts val="800"/>
              </a:spcAft>
              <a:buNone/>
            </a:pPr>
            <a:r>
              <a:rPr lang="en-US" sz="3200" b="1" kern="100" dirty="0">
                <a:latin typeface="Arial" panose="020B0604020202020204" pitchFamily="34" charset="0"/>
                <a:ea typeface="Aptos" panose="020B0004020202020204" pitchFamily="34" charset="0"/>
                <a:cs typeface="Arial" panose="020B0604020202020204" pitchFamily="34" charset="0"/>
              </a:rPr>
              <a:t>What Does a Successful Club Look Like?</a:t>
            </a:r>
            <a:endParaRPr lang="en-US" sz="2000" dirty="0"/>
          </a:p>
        </p:txBody>
      </p:sp>
      <p:sp>
        <p:nvSpPr>
          <p:cNvPr id="5" name="TextBox 4">
            <a:extLst>
              <a:ext uri="{FF2B5EF4-FFF2-40B4-BE49-F238E27FC236}">
                <a16:creationId xmlns:a16="http://schemas.microsoft.com/office/drawing/2014/main" id="{DC1EC5F7-3636-F3A8-F2B0-C0DF4E091F13}"/>
              </a:ext>
            </a:extLst>
          </p:cNvPr>
          <p:cNvSpPr txBox="1"/>
          <p:nvPr/>
        </p:nvSpPr>
        <p:spPr>
          <a:xfrm>
            <a:off x="342901" y="1540207"/>
            <a:ext cx="11506198" cy="4248022"/>
          </a:xfrm>
          <a:prstGeom prst="rect">
            <a:avLst/>
          </a:prstGeom>
          <a:noFill/>
        </p:spPr>
        <p:txBody>
          <a:bodyPr wrap="square">
            <a:spAutoFit/>
          </a:bodyPr>
          <a:lstStyle/>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1. Members know and appreciate each other</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2. Members have fun in meetings, activities, service projects, and fundraisers</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3. Constantly changing and trying to achieve excellence in meetings and projects</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4. Takes intentional steps to stay healthy</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5. Visible and known in the community</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6. Makes a difference in the community</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7. Stable membership</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8. Conducts multiple service projects</a:t>
            </a:r>
            <a:br>
              <a:rPr lang="en-US" sz="2000" dirty="0">
                <a:solidFill>
                  <a:srgbClr val="000000"/>
                </a:solidFill>
                <a:latin typeface="Arial" panose="020B0604020202020204" pitchFamily="34" charset="0"/>
                <a:cs typeface="Arial" panose="020B0604020202020204" pitchFamily="34" charset="0"/>
              </a:rPr>
            </a:br>
            <a:endParaRPr lang="en-US" sz="2000" dirty="0">
              <a:solidFill>
                <a:srgbClr val="000000"/>
              </a:solidFill>
              <a:latin typeface="Arial" panose="020B0604020202020204" pitchFamily="34" charset="0"/>
              <a:cs typeface="Arial" panose="020B0604020202020204" pitchFamily="34" charset="0"/>
            </a:endParaRPr>
          </a:p>
          <a:p>
            <a:pPr>
              <a:lnSpc>
                <a:spcPts val="1800"/>
              </a:lnSpc>
              <a:buClr>
                <a:srgbClr val="00B050"/>
              </a:buClr>
              <a:buSzPct val="120000"/>
            </a:pPr>
            <a:r>
              <a:rPr lang="en-US" sz="2000" dirty="0">
                <a:solidFill>
                  <a:srgbClr val="000000"/>
                </a:solidFill>
                <a:latin typeface="Arial" panose="020B0604020202020204" pitchFamily="34" charset="0"/>
                <a:cs typeface="Arial" panose="020B0604020202020204" pitchFamily="34" charset="0"/>
              </a:rPr>
              <a:t>9. It has members that participate in the zone, region, district, state, and </a:t>
            </a:r>
          </a:p>
          <a:p>
            <a:pPr>
              <a:lnSpc>
                <a:spcPts val="1800"/>
              </a:lnSpc>
              <a:buClr>
                <a:srgbClr val="00B050"/>
              </a:buClr>
              <a:buSzPct val="120000"/>
            </a:pPr>
            <a:r>
              <a:rPr lang="en-US" sz="2000" dirty="0">
                <a:latin typeface="Arial" panose="020B0604020202020204" pitchFamily="34" charset="0"/>
                <a:cs typeface="Arial" panose="020B0604020202020204" pitchFamily="34" charset="0"/>
              </a:rPr>
              <a:t>    </a:t>
            </a:r>
            <a:r>
              <a:rPr lang="en-US" sz="2000" dirty="0">
                <a:solidFill>
                  <a:srgbClr val="000000"/>
                </a:solidFill>
                <a:latin typeface="Arial" panose="020B0604020202020204" pitchFamily="34" charset="0"/>
                <a:cs typeface="Arial" panose="020B0604020202020204" pitchFamily="34" charset="0"/>
              </a:rPr>
              <a:t>international activities</a:t>
            </a:r>
          </a:p>
        </p:txBody>
      </p:sp>
      <p:pic>
        <p:nvPicPr>
          <p:cNvPr id="3" name="Picture 2">
            <a:extLst>
              <a:ext uri="{FF2B5EF4-FFF2-40B4-BE49-F238E27FC236}">
                <a16:creationId xmlns:a16="http://schemas.microsoft.com/office/drawing/2014/main" id="{4B507EB9-E573-5B13-038B-77B7461977FC}"/>
              </a:ext>
            </a:extLst>
          </p:cNvPr>
          <p:cNvPicPr>
            <a:picLocks noChangeAspect="1"/>
          </p:cNvPicPr>
          <p:nvPr/>
        </p:nvPicPr>
        <p:blipFill>
          <a:blip r:embed="rId3"/>
          <a:stretch>
            <a:fillRect/>
          </a:stretch>
        </p:blipFill>
        <p:spPr>
          <a:xfrm>
            <a:off x="3490539" y="6293990"/>
            <a:ext cx="3865199" cy="304826"/>
          </a:xfrm>
          <a:prstGeom prst="rect">
            <a:avLst/>
          </a:prstGeom>
        </p:spPr>
      </p:pic>
      <p:sp>
        <p:nvSpPr>
          <p:cNvPr id="10" name="Slide Number Placeholder 9">
            <a:extLst>
              <a:ext uri="{FF2B5EF4-FFF2-40B4-BE49-F238E27FC236}">
                <a16:creationId xmlns:a16="http://schemas.microsoft.com/office/drawing/2014/main" id="{0F8384EF-CC52-5742-AC53-1DE24AA1594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pic>
        <p:nvPicPr>
          <p:cNvPr id="6" name="Picture 5">
            <a:extLst>
              <a:ext uri="{FF2B5EF4-FFF2-40B4-BE49-F238E27FC236}">
                <a16:creationId xmlns:a16="http://schemas.microsoft.com/office/drawing/2014/main" id="{EFCC60E9-1A14-85E3-75D2-82DAC278BA08}"/>
              </a:ext>
            </a:extLst>
          </p:cNvPr>
          <p:cNvPicPr>
            <a:picLocks noChangeAspect="1"/>
          </p:cNvPicPr>
          <p:nvPr/>
        </p:nvPicPr>
        <p:blipFill>
          <a:blip r:embed="rId4"/>
          <a:stretch>
            <a:fillRect/>
          </a:stretch>
        </p:blipFill>
        <p:spPr>
          <a:xfrm>
            <a:off x="10443714" y="4647545"/>
            <a:ext cx="1347333" cy="1554615"/>
          </a:xfrm>
          <a:prstGeom prst="rect">
            <a:avLst/>
          </a:prstGeom>
        </p:spPr>
      </p:pic>
    </p:spTree>
    <p:extLst>
      <p:ext uri="{BB962C8B-B14F-4D97-AF65-F5344CB8AC3E}">
        <p14:creationId xmlns:p14="http://schemas.microsoft.com/office/powerpoint/2010/main" val="979728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8D1D7-7E21-CD45-AF3D-C0ED46140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1E0BF0-89EE-BF6D-674E-E915C1E95212}"/>
              </a:ext>
            </a:extLst>
          </p:cNvPr>
          <p:cNvSpPr>
            <a:spLocks noGrp="1"/>
          </p:cNvSpPr>
          <p:nvPr>
            <p:ph type="ctrTitle"/>
          </p:nvPr>
        </p:nvSpPr>
        <p:spPr>
          <a:xfrm>
            <a:off x="1299714" y="259184"/>
            <a:ext cx="9144000" cy="1177505"/>
          </a:xfrm>
        </p:spPr>
        <p:txBody>
          <a:bodyPr>
            <a:noAutofit/>
          </a:bodyPr>
          <a:lstStyle/>
          <a:p>
            <a:pPr marL="0" marR="0">
              <a:lnSpc>
                <a:spcPct val="115000"/>
              </a:lnSpc>
              <a:spcAft>
                <a:spcPts val="800"/>
              </a:spcAft>
              <a:buNone/>
            </a:pPr>
            <a:r>
              <a:rPr lang="en-US" sz="3200" b="1" kern="100" dirty="0">
                <a:latin typeface="Arial" panose="020B0604020202020204" pitchFamily="34" charset="0"/>
                <a:ea typeface="Aptos" panose="020B0004020202020204" pitchFamily="34" charset="0"/>
                <a:cs typeface="Arial" panose="020B0604020202020204" pitchFamily="34" charset="0"/>
              </a:rPr>
              <a:t>Why Members Leave</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US" sz="2000" dirty="0"/>
          </a:p>
        </p:txBody>
      </p:sp>
      <p:sp>
        <p:nvSpPr>
          <p:cNvPr id="5" name="TextBox 4">
            <a:extLst>
              <a:ext uri="{FF2B5EF4-FFF2-40B4-BE49-F238E27FC236}">
                <a16:creationId xmlns:a16="http://schemas.microsoft.com/office/drawing/2014/main" id="{07A9EC24-565B-4D2A-4772-3E085F077BCB}"/>
              </a:ext>
            </a:extLst>
          </p:cNvPr>
          <p:cNvSpPr txBox="1"/>
          <p:nvPr/>
        </p:nvSpPr>
        <p:spPr>
          <a:xfrm>
            <a:off x="409756" y="1312905"/>
            <a:ext cx="5188783" cy="5078313"/>
          </a:xfrm>
          <a:prstGeom prst="rect">
            <a:avLst/>
          </a:prstGeom>
          <a:noFill/>
        </p:spPr>
        <p:txBody>
          <a:bodyPr wrap="square">
            <a:spAutoFit/>
          </a:bodyPr>
          <a:lstStyle/>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Boring</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Caring, compassion, and concern </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Cliques form</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Club members got older and did no recruiting</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Club officer manipulation</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commitment</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dedication</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diversification</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interest</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leadership</a:t>
            </a:r>
          </a:p>
          <a:p>
            <a:pPr marL="285750" indent="-285750">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service</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The community is too small to support a club</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They need to encourage members to go to meetings beyond the local club</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Wrong reasons for starting a club or becoming a club officer</a:t>
            </a:r>
          </a:p>
          <a:p>
            <a:pPr marL="285750" indent="-285750">
              <a:buSzPct val="100000"/>
              <a:buFont typeface="Arial" panose="020B0604020202020204" pitchFamily="34" charset="0"/>
              <a:buChar char="•"/>
            </a:pPr>
            <a:endParaRPr lang="en-US" sz="1800" dirty="0">
              <a:solidFill>
                <a:srgbClr val="0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1B1F7FB-1666-9178-97BF-26A394186A11}"/>
              </a:ext>
            </a:extLst>
          </p:cNvPr>
          <p:cNvSpPr txBox="1"/>
          <p:nvPr/>
        </p:nvSpPr>
        <p:spPr>
          <a:xfrm>
            <a:off x="5910531" y="1312905"/>
            <a:ext cx="6183703" cy="4025717"/>
          </a:xfrm>
          <a:prstGeom prst="rect">
            <a:avLst/>
          </a:prstGeom>
          <a:noFill/>
        </p:spPr>
        <p:txBody>
          <a:bodyPr wrap="square" rtlCol="0">
            <a:spAutoFit/>
          </a:bodyPr>
          <a:lstStyle/>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Lack of training</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Lost heart, mission, and purpose</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Members stop enjoying being Lions. Cease to have fun serving, to enjoy meetings, and projects, no benefit to what the club is doing in the community.</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Naysayers/negative members</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No fun, too much time focusing on details</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No good programs for meetings</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No meaningful projects to keep members interested</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Stagnation</a:t>
            </a:r>
          </a:p>
          <a:p>
            <a:pPr marL="285750" indent="-285750">
              <a:lnSpc>
                <a:spcPct val="120000"/>
              </a:lnSpc>
              <a:spcBef>
                <a:spcPts val="0"/>
              </a:spcBef>
              <a:buClr>
                <a:srgbClr val="000000"/>
              </a:buClr>
              <a:buSzPct val="100000"/>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Stubborn members</a:t>
            </a:r>
          </a:p>
          <a:p>
            <a:endParaRPr lang="en-US" sz="1800" dirty="0"/>
          </a:p>
        </p:txBody>
      </p:sp>
      <p:sp>
        <p:nvSpPr>
          <p:cNvPr id="4" name="Footer Placeholder 4">
            <a:extLst>
              <a:ext uri="{FF2B5EF4-FFF2-40B4-BE49-F238E27FC236}">
                <a16:creationId xmlns:a16="http://schemas.microsoft.com/office/drawing/2014/main" id="{492423DB-318B-FE4F-4C69-242CCF9BE784}"/>
              </a:ext>
            </a:extLst>
          </p:cNvPr>
          <p:cNvSpPr>
            <a:spLocks noGrp="1"/>
          </p:cNvSpPr>
          <p:nvPr>
            <p:ph type="ftr" sz="quarter" idx="11"/>
          </p:nvPr>
        </p:nvSpPr>
        <p:spPr>
          <a:xfrm>
            <a:off x="4166103" y="6363674"/>
            <a:ext cx="3859795" cy="304801"/>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Century Gothic" panose="020B0502020202020204"/>
                <a:ea typeface="+mn-ea"/>
                <a:cs typeface="+mn-cs"/>
              </a:rPr>
              <a:t>Club Membership Chair Workshop - August 26, 2026</a:t>
            </a:r>
            <a:endParaRPr kumimoji="0" lang="en-US" sz="1000" b="1" i="0" u="none" strike="noStrike" kern="1200" cap="none" spc="0" normalizeH="0" baseline="0" noProof="0" dirty="0">
              <a:ln>
                <a:noFill/>
              </a:ln>
              <a:solidFill>
                <a:schemeClr val="bg1"/>
              </a:solidFill>
              <a:effectLst/>
              <a:uLnTx/>
              <a:uFillTx/>
              <a:latin typeface="Century Gothic" panose="020B0502020202020204"/>
              <a:ea typeface="+mn-ea"/>
              <a:cs typeface="+mn-cs"/>
            </a:endParaRPr>
          </a:p>
        </p:txBody>
      </p:sp>
      <p:sp>
        <p:nvSpPr>
          <p:cNvPr id="8" name="Slide Number Placeholder 7">
            <a:extLst>
              <a:ext uri="{FF2B5EF4-FFF2-40B4-BE49-F238E27FC236}">
                <a16:creationId xmlns:a16="http://schemas.microsoft.com/office/drawing/2014/main" id="{3DB01BBB-D8E7-59EA-6799-35A789E480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pic>
        <p:nvPicPr>
          <p:cNvPr id="7" name="Picture 6">
            <a:extLst>
              <a:ext uri="{FF2B5EF4-FFF2-40B4-BE49-F238E27FC236}">
                <a16:creationId xmlns:a16="http://schemas.microsoft.com/office/drawing/2014/main" id="{382E2552-4C0A-6CC5-109C-5B6F764C1D31}"/>
              </a:ext>
            </a:extLst>
          </p:cNvPr>
          <p:cNvPicPr>
            <a:picLocks noChangeAspect="1"/>
          </p:cNvPicPr>
          <p:nvPr/>
        </p:nvPicPr>
        <p:blipFill>
          <a:blip r:embed="rId3"/>
          <a:stretch>
            <a:fillRect/>
          </a:stretch>
        </p:blipFill>
        <p:spPr>
          <a:xfrm>
            <a:off x="10499399" y="4682715"/>
            <a:ext cx="1347333" cy="1554615"/>
          </a:xfrm>
          <a:prstGeom prst="rect">
            <a:avLst/>
          </a:prstGeom>
        </p:spPr>
      </p:pic>
    </p:spTree>
    <p:extLst>
      <p:ext uri="{BB962C8B-B14F-4D97-AF65-F5344CB8AC3E}">
        <p14:creationId xmlns:p14="http://schemas.microsoft.com/office/powerpoint/2010/main" val="2678487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Page Number - White">
            <a:extLst>
              <a:ext uri="{FF2B5EF4-FFF2-40B4-BE49-F238E27FC236}">
                <a16:creationId xmlns:a16="http://schemas.microsoft.com/office/drawing/2014/main" id="{F5D8EBE0-2FCF-F143-8AE5-BF5B06A0A36E}"/>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Arial" charset="0"/>
                <a:ea typeface="ヒラギノ角ゴ Pro W3" charset="0"/>
              </a:rPr>
              <a:pPr marL="0" marR="0" lvl="0" indent="0" algn="l" defTabSz="914400" rtl="0" eaLnBrk="0" fontAlgn="base" latinLnBrk="0" hangingPunct="0">
                <a:lnSpc>
                  <a:spcPct val="100000"/>
                </a:lnSpc>
                <a:spcBef>
                  <a:spcPct val="50000"/>
                </a:spcBef>
                <a:spcAft>
                  <a:spcPct val="0"/>
                </a:spcAft>
                <a:buClrTx/>
                <a:buSzTx/>
                <a:buFontTx/>
                <a:buNone/>
                <a:tabLst/>
                <a:defRPr/>
              </a:pPr>
              <a:t>8</a:t>
            </a:fld>
            <a:endParaRPr kumimoji="0" lang="en-US" sz="1000" b="0" i="0" u="none" strike="noStrike" kern="1200" cap="none" spc="0" normalizeH="0" baseline="0" noProof="0">
              <a:ln>
                <a:noFill/>
              </a:ln>
              <a:solidFill>
                <a:prstClr val="white"/>
              </a:solidFill>
              <a:effectLst/>
              <a:uLnTx/>
              <a:uFillTx/>
              <a:latin typeface="Arial" charset="0"/>
              <a:ea typeface="ヒラギノ角ゴ Pro W3" charset="0"/>
            </a:endParaRPr>
          </a:p>
        </p:txBody>
      </p:sp>
      <p:graphicFrame>
        <p:nvGraphicFramePr>
          <p:cNvPr id="9" name="Table 9">
            <a:extLst>
              <a:ext uri="{FF2B5EF4-FFF2-40B4-BE49-F238E27FC236}">
                <a16:creationId xmlns:a16="http://schemas.microsoft.com/office/drawing/2014/main" id="{E8AA37F5-7D52-DB21-D972-D92258ABB0DF}"/>
              </a:ext>
            </a:extLst>
          </p:cNvPr>
          <p:cNvGraphicFramePr>
            <a:graphicFrameLocks noGrp="1"/>
          </p:cNvGraphicFramePr>
          <p:nvPr>
            <p:extLst>
              <p:ext uri="{D42A27DB-BD31-4B8C-83A1-F6EECF244321}">
                <p14:modId xmlns:p14="http://schemas.microsoft.com/office/powerpoint/2010/main" val="100124542"/>
              </p:ext>
            </p:extLst>
          </p:nvPr>
        </p:nvGraphicFramePr>
        <p:xfrm>
          <a:off x="2293899" y="3208618"/>
          <a:ext cx="7604201" cy="2390914"/>
        </p:xfrm>
        <a:graphic>
          <a:graphicData uri="http://schemas.openxmlformats.org/drawingml/2006/table">
            <a:tbl>
              <a:tblPr firstRow="1" bandRow="1">
                <a:tableStyleId>{5C22544A-7EE6-4342-B048-85BDC9FD1C3A}</a:tableStyleId>
              </a:tblPr>
              <a:tblGrid>
                <a:gridCol w="1900853">
                  <a:extLst>
                    <a:ext uri="{9D8B030D-6E8A-4147-A177-3AD203B41FA5}">
                      <a16:colId xmlns:a16="http://schemas.microsoft.com/office/drawing/2014/main" val="407734130"/>
                    </a:ext>
                  </a:extLst>
                </a:gridCol>
                <a:gridCol w="1526186">
                  <a:extLst>
                    <a:ext uri="{9D8B030D-6E8A-4147-A177-3AD203B41FA5}">
                      <a16:colId xmlns:a16="http://schemas.microsoft.com/office/drawing/2014/main" val="4152376341"/>
                    </a:ext>
                  </a:extLst>
                </a:gridCol>
                <a:gridCol w="2220894">
                  <a:extLst>
                    <a:ext uri="{9D8B030D-6E8A-4147-A177-3AD203B41FA5}">
                      <a16:colId xmlns:a16="http://schemas.microsoft.com/office/drawing/2014/main" val="3218606009"/>
                    </a:ext>
                  </a:extLst>
                </a:gridCol>
                <a:gridCol w="1956268">
                  <a:extLst>
                    <a:ext uri="{9D8B030D-6E8A-4147-A177-3AD203B41FA5}">
                      <a16:colId xmlns:a16="http://schemas.microsoft.com/office/drawing/2014/main" val="142614036"/>
                    </a:ext>
                  </a:extLst>
                </a:gridCol>
              </a:tblGrid>
              <a:tr h="896593">
                <a:tc>
                  <a:txBody>
                    <a:bodyPr/>
                    <a:lstStyle/>
                    <a:p>
                      <a:pPr algn="ctr"/>
                      <a:r>
                        <a:rPr lang="en-US" sz="2400"/>
                        <a:t>DISTRICT</a:t>
                      </a:r>
                    </a:p>
                  </a:txBody>
                  <a:tcPr/>
                </a:tc>
                <a:tc>
                  <a:txBody>
                    <a:bodyPr/>
                    <a:lstStyle/>
                    <a:p>
                      <a:pPr algn="ctr"/>
                      <a:r>
                        <a:rPr lang="en-US" sz="2400" dirty="0"/>
                        <a:t>NEW</a:t>
                      </a:r>
                    </a:p>
                    <a:p>
                      <a:pPr algn="ctr"/>
                      <a:r>
                        <a:rPr lang="en-US" sz="2400" dirty="0"/>
                        <a:t>CLUBS</a:t>
                      </a:r>
                    </a:p>
                  </a:txBody>
                  <a:tcPr/>
                </a:tc>
                <a:tc>
                  <a:txBody>
                    <a:bodyPr/>
                    <a:lstStyle/>
                    <a:p>
                      <a:pPr algn="ctr"/>
                      <a:r>
                        <a:rPr lang="en-US" sz="2400" dirty="0"/>
                        <a:t>NEW MEMBERS</a:t>
                      </a:r>
                    </a:p>
                  </a:txBody>
                  <a:tcPr/>
                </a:tc>
                <a:tc>
                  <a:txBody>
                    <a:bodyPr/>
                    <a:lstStyle/>
                    <a:p>
                      <a:pPr algn="ctr"/>
                      <a:r>
                        <a:rPr lang="en-US" sz="2400" dirty="0"/>
                        <a:t>NET</a:t>
                      </a:r>
                    </a:p>
                  </a:txBody>
                  <a:tcPr/>
                </a:tc>
                <a:extLst>
                  <a:ext uri="{0D108BD9-81ED-4DB2-BD59-A6C34878D82A}">
                    <a16:rowId xmlns:a16="http://schemas.microsoft.com/office/drawing/2014/main" val="1482493716"/>
                  </a:ext>
                </a:extLst>
              </a:tr>
              <a:tr h="498107">
                <a:tc>
                  <a:txBody>
                    <a:bodyPr/>
                    <a:lstStyle/>
                    <a:p>
                      <a:pPr algn="ctr"/>
                      <a:r>
                        <a:rPr lang="en-US" sz="2400" b="1" dirty="0">
                          <a:solidFill>
                            <a:schemeClr val="accent6">
                              <a:lumMod val="75000"/>
                            </a:schemeClr>
                          </a:solidFill>
                        </a:rPr>
                        <a:t>24 L</a:t>
                      </a:r>
                    </a:p>
                  </a:txBody>
                  <a:tcPr/>
                </a:tc>
                <a:tc>
                  <a:txBody>
                    <a:bodyPr/>
                    <a:lstStyle/>
                    <a:p>
                      <a:pPr algn="ctr"/>
                      <a:r>
                        <a:rPr lang="en-US" sz="2400" b="1" dirty="0">
                          <a:solidFill>
                            <a:schemeClr val="accent6">
                              <a:lumMod val="75000"/>
                            </a:schemeClr>
                          </a:solidFill>
                        </a:rPr>
                        <a:t>2</a:t>
                      </a:r>
                    </a:p>
                  </a:txBody>
                  <a:tcPr/>
                </a:tc>
                <a:tc>
                  <a:txBody>
                    <a:bodyPr/>
                    <a:lstStyle/>
                    <a:p>
                      <a:pPr algn="ctr"/>
                      <a:r>
                        <a:rPr lang="en-US" sz="2400" b="1" dirty="0">
                          <a:solidFill>
                            <a:schemeClr val="accent6">
                              <a:lumMod val="75000"/>
                            </a:schemeClr>
                          </a:solidFill>
                        </a:rPr>
                        <a:t>350</a:t>
                      </a:r>
                    </a:p>
                  </a:txBody>
                  <a:tcPr/>
                </a:tc>
                <a:tc>
                  <a:txBody>
                    <a:bodyPr/>
                    <a:lstStyle/>
                    <a:p>
                      <a:pPr algn="ctr"/>
                      <a:r>
                        <a:rPr lang="en-US" sz="2400" b="1" dirty="0">
                          <a:solidFill>
                            <a:schemeClr val="accent6">
                              <a:lumMod val="75000"/>
                            </a:schemeClr>
                          </a:solidFill>
                        </a:rPr>
                        <a:t>4</a:t>
                      </a:r>
                    </a:p>
                  </a:txBody>
                  <a:tcPr/>
                </a:tc>
                <a:extLst>
                  <a:ext uri="{0D108BD9-81ED-4DB2-BD59-A6C34878D82A}">
                    <a16:rowId xmlns:a16="http://schemas.microsoft.com/office/drawing/2014/main" val="3605761765"/>
                  </a:ext>
                </a:extLst>
              </a:tr>
              <a:tr h="498107">
                <a:tc>
                  <a:txBody>
                    <a:bodyPr/>
                    <a:lstStyle/>
                    <a:p>
                      <a:pPr algn="ctr"/>
                      <a:r>
                        <a:rPr lang="en-US" sz="2400" dirty="0"/>
                        <a:t>24 C</a:t>
                      </a:r>
                    </a:p>
                  </a:txBody>
                  <a:tcPr/>
                </a:tc>
                <a:tc>
                  <a:txBody>
                    <a:bodyPr/>
                    <a:lstStyle/>
                    <a:p>
                      <a:pPr algn="ctr"/>
                      <a:r>
                        <a:rPr lang="en-US" sz="2400" dirty="0"/>
                        <a:t>2</a:t>
                      </a:r>
                    </a:p>
                  </a:txBody>
                  <a:tcPr/>
                </a:tc>
                <a:tc>
                  <a:txBody>
                    <a:bodyPr/>
                    <a:lstStyle/>
                    <a:p>
                      <a:pPr algn="ctr"/>
                      <a:r>
                        <a:rPr lang="en-US" sz="2400" dirty="0"/>
                        <a:t>177</a:t>
                      </a:r>
                    </a:p>
                  </a:txBody>
                  <a:tcPr/>
                </a:tc>
                <a:tc>
                  <a:txBody>
                    <a:bodyPr/>
                    <a:lstStyle/>
                    <a:p>
                      <a:pPr algn="ctr"/>
                      <a:r>
                        <a:rPr lang="en-US" sz="2400" dirty="0"/>
                        <a:t>18</a:t>
                      </a:r>
                    </a:p>
                  </a:txBody>
                  <a:tcPr/>
                </a:tc>
                <a:extLst>
                  <a:ext uri="{0D108BD9-81ED-4DB2-BD59-A6C34878D82A}">
                    <a16:rowId xmlns:a16="http://schemas.microsoft.com/office/drawing/2014/main" val="4045916819"/>
                  </a:ext>
                </a:extLst>
              </a:tr>
              <a:tr h="498107">
                <a:tc>
                  <a:txBody>
                    <a:bodyPr/>
                    <a:lstStyle/>
                    <a:p>
                      <a:pPr algn="ctr"/>
                      <a:r>
                        <a:rPr lang="en-US" sz="2400" dirty="0"/>
                        <a:t>24 I</a:t>
                      </a:r>
                    </a:p>
                  </a:txBody>
                  <a:tcPr/>
                </a:tc>
                <a:tc>
                  <a:txBody>
                    <a:bodyPr/>
                    <a:lstStyle/>
                    <a:p>
                      <a:pPr algn="ctr"/>
                      <a:r>
                        <a:rPr lang="en-US" sz="2400" dirty="0"/>
                        <a:t>2</a:t>
                      </a:r>
                    </a:p>
                  </a:txBody>
                  <a:tcPr/>
                </a:tc>
                <a:tc>
                  <a:txBody>
                    <a:bodyPr/>
                    <a:lstStyle/>
                    <a:p>
                      <a:pPr algn="ctr"/>
                      <a:r>
                        <a:rPr lang="en-US" sz="2400" dirty="0"/>
                        <a:t>251</a:t>
                      </a:r>
                    </a:p>
                  </a:txBody>
                  <a:tcPr/>
                </a:tc>
                <a:tc>
                  <a:txBody>
                    <a:bodyPr/>
                    <a:lstStyle/>
                    <a:p>
                      <a:pPr algn="ctr"/>
                      <a:r>
                        <a:rPr lang="en-US" sz="2400" dirty="0"/>
                        <a:t>27</a:t>
                      </a:r>
                    </a:p>
                  </a:txBody>
                  <a:tcPr/>
                </a:tc>
                <a:extLst>
                  <a:ext uri="{0D108BD9-81ED-4DB2-BD59-A6C34878D82A}">
                    <a16:rowId xmlns:a16="http://schemas.microsoft.com/office/drawing/2014/main" val="1252677993"/>
                  </a:ext>
                </a:extLst>
              </a:tr>
            </a:tbl>
          </a:graphicData>
        </a:graphic>
      </p:graphicFrame>
      <p:sp>
        <p:nvSpPr>
          <p:cNvPr id="13" name="TextBox 12">
            <a:extLst>
              <a:ext uri="{FF2B5EF4-FFF2-40B4-BE49-F238E27FC236}">
                <a16:creationId xmlns:a16="http://schemas.microsoft.com/office/drawing/2014/main" id="{BD6DE3FC-F143-5D4B-383E-FEB224D0BED6}"/>
              </a:ext>
            </a:extLst>
          </p:cNvPr>
          <p:cNvSpPr txBox="1"/>
          <p:nvPr/>
        </p:nvSpPr>
        <p:spPr>
          <a:xfrm>
            <a:off x="2599952" y="2349595"/>
            <a:ext cx="6992093" cy="600164"/>
          </a:xfrm>
          <a:prstGeom prst="rect">
            <a:avLst/>
          </a:prstGeom>
          <a:noFill/>
        </p:spPr>
        <p:txBody>
          <a:bodyPr wrap="square" rtlCol="0">
            <a:spAutoFit/>
          </a:bodyPr>
          <a:lstStyle/>
          <a:p>
            <a:pPr algn="l"/>
            <a:r>
              <a:rPr lang="en-US" sz="3300" b="1" i="1" dirty="0"/>
              <a:t>Lions Year 2026-2027 Targets*</a:t>
            </a:r>
          </a:p>
        </p:txBody>
      </p:sp>
      <p:sp>
        <p:nvSpPr>
          <p:cNvPr id="2" name="TextBox 1">
            <a:extLst>
              <a:ext uri="{FF2B5EF4-FFF2-40B4-BE49-F238E27FC236}">
                <a16:creationId xmlns:a16="http://schemas.microsoft.com/office/drawing/2014/main" id="{A8CE424C-8712-BBF4-0A68-62058BBD4236}"/>
              </a:ext>
            </a:extLst>
          </p:cNvPr>
          <p:cNvSpPr txBox="1"/>
          <p:nvPr/>
        </p:nvSpPr>
        <p:spPr>
          <a:xfrm>
            <a:off x="1408657" y="5939061"/>
            <a:ext cx="9374682"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 For 2025 -2026: 24L – 1 New Club, 326 New Members, Net of 10 </a:t>
            </a:r>
          </a:p>
        </p:txBody>
      </p:sp>
      <p:pic>
        <p:nvPicPr>
          <p:cNvPr id="4" name="Picture 3">
            <a:extLst>
              <a:ext uri="{FF2B5EF4-FFF2-40B4-BE49-F238E27FC236}">
                <a16:creationId xmlns:a16="http://schemas.microsoft.com/office/drawing/2014/main" id="{D4342A86-4E69-3C01-96EE-FB0BD4FEC4D2}"/>
              </a:ext>
            </a:extLst>
          </p:cNvPr>
          <p:cNvPicPr>
            <a:picLocks noChangeAspect="1"/>
          </p:cNvPicPr>
          <p:nvPr/>
        </p:nvPicPr>
        <p:blipFill>
          <a:blip r:embed="rId3"/>
          <a:stretch>
            <a:fillRect/>
          </a:stretch>
        </p:blipFill>
        <p:spPr>
          <a:xfrm>
            <a:off x="2455913" y="540905"/>
            <a:ext cx="6277851" cy="1552792"/>
          </a:xfrm>
          <a:prstGeom prst="rect">
            <a:avLst/>
          </a:prstGeom>
        </p:spPr>
      </p:pic>
    </p:spTree>
    <p:extLst>
      <p:ext uri="{BB962C8B-B14F-4D97-AF65-F5344CB8AC3E}">
        <p14:creationId xmlns:p14="http://schemas.microsoft.com/office/powerpoint/2010/main" val="2307968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21" name="Google Shape;121;p4"/>
          <p:cNvPicPr preferRelativeResize="0"/>
          <p:nvPr/>
        </p:nvPicPr>
        <p:blipFill rotWithShape="1">
          <a:blip r:embed="rId3">
            <a:alphaModFix/>
          </a:blip>
          <a:srcRect/>
          <a:stretch/>
        </p:blipFill>
        <p:spPr>
          <a:xfrm>
            <a:off x="10352798" y="4687126"/>
            <a:ext cx="1316824" cy="1504079"/>
          </a:xfrm>
          <a:prstGeom prst="rect">
            <a:avLst/>
          </a:prstGeom>
          <a:noFill/>
          <a:ln>
            <a:noFill/>
          </a:ln>
        </p:spPr>
      </p:pic>
      <p:sp>
        <p:nvSpPr>
          <p:cNvPr id="3" name="Subtitle 2">
            <a:extLst>
              <a:ext uri="{FF2B5EF4-FFF2-40B4-BE49-F238E27FC236}">
                <a16:creationId xmlns:a16="http://schemas.microsoft.com/office/drawing/2014/main" id="{817E83DB-C65F-E9AF-7E48-04C57B3F808D}"/>
              </a:ext>
            </a:extLst>
          </p:cNvPr>
          <p:cNvSpPr>
            <a:spLocks noGrp="1"/>
          </p:cNvSpPr>
          <p:nvPr>
            <p:ph type="subTitle" idx="1"/>
          </p:nvPr>
        </p:nvSpPr>
        <p:spPr>
          <a:xfrm>
            <a:off x="1524000" y="326460"/>
            <a:ext cx="9144000" cy="842962"/>
          </a:xfrm>
        </p:spPr>
        <p:txBody>
          <a:bodyPr>
            <a:normAutofit/>
          </a:bodyPr>
          <a:lstStyle/>
          <a:p>
            <a:r>
              <a:rPr lang="en-US" sz="3200" b="1" dirty="0">
                <a:latin typeface="Arial" panose="020B0604020202020204" pitchFamily="34" charset="0"/>
                <a:cs typeface="Arial" panose="020B0604020202020204" pitchFamily="34" charset="0"/>
              </a:rPr>
              <a:t>2026-2027 District 24L Membership Goals</a:t>
            </a:r>
          </a:p>
        </p:txBody>
      </p:sp>
      <p:sp>
        <p:nvSpPr>
          <p:cNvPr id="4" name="TextBox 3">
            <a:extLst>
              <a:ext uri="{FF2B5EF4-FFF2-40B4-BE49-F238E27FC236}">
                <a16:creationId xmlns:a16="http://schemas.microsoft.com/office/drawing/2014/main" id="{3D32F1C9-E1F1-E832-76F4-3DAE0706888D}"/>
              </a:ext>
            </a:extLst>
          </p:cNvPr>
          <p:cNvSpPr txBox="1"/>
          <p:nvPr/>
        </p:nvSpPr>
        <p:spPr>
          <a:xfrm>
            <a:off x="838199" y="1514782"/>
            <a:ext cx="9589477" cy="5016758"/>
          </a:xfrm>
          <a:prstGeom prst="rect">
            <a:avLst/>
          </a:prstGeom>
          <a:noFill/>
        </p:spPr>
        <p:txBody>
          <a:bodyPr wrap="square" rtlCol="0">
            <a:spAutoFit/>
          </a:bodyPr>
          <a:lstStyle/>
          <a:p>
            <a:pPr algn="l"/>
            <a:r>
              <a:rPr lang="en-US" sz="1800" dirty="0"/>
              <a:t>1.  Increase overall </a:t>
            </a:r>
            <a:r>
              <a:rPr lang="en-US" sz="1800" b="1" dirty="0"/>
              <a:t>Membership</a:t>
            </a:r>
            <a:r>
              <a:rPr lang="en-US" sz="1800" dirty="0"/>
              <a:t> by 2 Clubs &amp; Net 4 members</a:t>
            </a:r>
          </a:p>
          <a:p>
            <a:pPr algn="l"/>
            <a:r>
              <a:rPr lang="en-US" sz="1800" dirty="0"/>
              <a:t>     Recruitment Drives – Community Outreach – Member referral</a:t>
            </a:r>
          </a:p>
          <a:p>
            <a:pPr algn="l"/>
            <a:endParaRPr lang="en-US" sz="1800" dirty="0"/>
          </a:p>
          <a:p>
            <a:pPr marL="342900" indent="-342900" algn="l">
              <a:buAutoNum type="arabicPeriod" startAt="2"/>
            </a:pPr>
            <a:r>
              <a:rPr lang="en-US" sz="1800" dirty="0"/>
              <a:t>Improve </a:t>
            </a:r>
            <a:r>
              <a:rPr lang="en-US" sz="1800" b="1" dirty="0"/>
              <a:t>Retention</a:t>
            </a:r>
            <a:r>
              <a:rPr lang="en-US" sz="1800" dirty="0"/>
              <a:t> of Current members</a:t>
            </a:r>
          </a:p>
          <a:p>
            <a:pPr algn="l"/>
            <a:r>
              <a:rPr lang="en-US" sz="1800" dirty="0"/>
              <a:t>     </a:t>
            </a:r>
            <a:r>
              <a:rPr lang="en-US" sz="1800" b="0" i="0" u="none" strike="noStrike" dirty="0">
                <a:solidFill>
                  <a:srgbClr val="000000"/>
                </a:solidFill>
                <a:effectLst/>
                <a:latin typeface="Arial" panose="020B0604020202020204" pitchFamily="34" charset="0"/>
              </a:rPr>
              <a:t>Member Engagement - Mentorship Programs - Recognition and Awards</a:t>
            </a:r>
          </a:p>
          <a:p>
            <a:pPr algn="l"/>
            <a:endParaRPr lang="en-US" sz="1800" dirty="0">
              <a:latin typeface="Arial" panose="020B0604020202020204" pitchFamily="34" charset="0"/>
            </a:endParaRPr>
          </a:p>
          <a:p>
            <a:pPr marL="342900" indent="-342900" algn="l">
              <a:buAutoNum type="arabicPeriod" startAt="3"/>
            </a:pPr>
            <a:r>
              <a:rPr lang="en-US" sz="1800" dirty="0"/>
              <a:t>Attract and Develop </a:t>
            </a:r>
            <a:r>
              <a:rPr lang="en-US" sz="1800" b="1" dirty="0"/>
              <a:t>Young Leaders</a:t>
            </a:r>
          </a:p>
          <a:p>
            <a:r>
              <a:rPr lang="en-US" sz="1800" b="1" dirty="0"/>
              <a:t>     </a:t>
            </a:r>
            <a:r>
              <a:rPr lang="en-US" sz="1800" b="0" i="0" u="none" strike="noStrike" dirty="0">
                <a:solidFill>
                  <a:srgbClr val="000000"/>
                </a:solidFill>
                <a:effectLst/>
                <a:latin typeface="Arial" panose="020B0604020202020204" pitchFamily="34" charset="0"/>
              </a:rPr>
              <a:t>Youth Programs - Leadership Opportunities - Scholarships and Grants</a:t>
            </a:r>
            <a:endParaRPr lang="en-US" sz="2400" dirty="0">
              <a:effectLst/>
            </a:endParaRPr>
          </a:p>
          <a:p>
            <a:pPr algn="l"/>
            <a:endParaRPr lang="en-US" sz="1800" dirty="0"/>
          </a:p>
          <a:p>
            <a:pPr marL="342900" indent="-342900" algn="l">
              <a:buAutoNum type="arabicPeriod" startAt="4"/>
            </a:pPr>
            <a:r>
              <a:rPr lang="en-US" sz="1800" dirty="0"/>
              <a:t>Enhance a more </a:t>
            </a:r>
            <a:r>
              <a:rPr lang="en-US" sz="1800" b="1" dirty="0"/>
              <a:t>Inclusive Environment</a:t>
            </a:r>
          </a:p>
          <a:p>
            <a:pPr algn="l"/>
            <a:r>
              <a:rPr lang="en-US" sz="1800" b="1" dirty="0"/>
              <a:t>      </a:t>
            </a:r>
            <a:r>
              <a:rPr lang="en-US" sz="1800" b="0" i="0" u="none" strike="noStrike" dirty="0">
                <a:solidFill>
                  <a:srgbClr val="000000"/>
                </a:solidFill>
                <a:effectLst/>
                <a:latin typeface="Arial" panose="020B0604020202020204" pitchFamily="34" charset="0"/>
              </a:rPr>
              <a:t>Recruitment Materials - Partnerships w/ broader audience – Workshops</a:t>
            </a:r>
          </a:p>
          <a:p>
            <a:pPr algn="l"/>
            <a:endParaRPr lang="en-US" sz="1800" dirty="0">
              <a:latin typeface="Arial" panose="020B0604020202020204" pitchFamily="34" charset="0"/>
            </a:endParaRPr>
          </a:p>
          <a:p>
            <a:pPr marL="342900" indent="-342900" algn="l">
              <a:buAutoNum type="arabicPeriod" startAt="5"/>
            </a:pPr>
            <a:r>
              <a:rPr lang="en-US" sz="1800" dirty="0"/>
              <a:t>Leverage </a:t>
            </a:r>
            <a:r>
              <a:rPr lang="en-US" sz="1800" b="1" dirty="0"/>
              <a:t>Technology </a:t>
            </a:r>
            <a:r>
              <a:rPr lang="en-US" sz="1800" dirty="0"/>
              <a:t>for Recruitment and Engagement</a:t>
            </a:r>
          </a:p>
          <a:p>
            <a:r>
              <a:rPr lang="en-US" sz="1800" dirty="0"/>
              <a:t>     </a:t>
            </a:r>
            <a:r>
              <a:rPr lang="en-US" sz="1800" b="0" i="0" u="none" strike="noStrike" dirty="0">
                <a:solidFill>
                  <a:srgbClr val="000000"/>
                </a:solidFill>
                <a:effectLst/>
                <a:latin typeface="Arial" panose="020B0604020202020204" pitchFamily="34" charset="0"/>
              </a:rPr>
              <a:t>Online Presence - Virtual Events - Membership Software</a:t>
            </a:r>
          </a:p>
          <a:p>
            <a:endParaRPr lang="en-US" sz="1800" dirty="0">
              <a:latin typeface="Arial" panose="020B0604020202020204" pitchFamily="34" charset="0"/>
            </a:endParaRPr>
          </a:p>
          <a:p>
            <a:r>
              <a:rPr lang="en-US" sz="1800" b="0" i="0" u="none" strike="noStrike" dirty="0">
                <a:solidFill>
                  <a:srgbClr val="000000"/>
                </a:solidFill>
                <a:effectLst/>
                <a:latin typeface="Arial" panose="020B0604020202020204" pitchFamily="34" charset="0"/>
              </a:rPr>
              <a:t>Our membership efforts should continue to focus on an integrated program of our </a:t>
            </a:r>
            <a:r>
              <a:rPr lang="en-US" sz="1800" b="1" i="0" u="none" strike="noStrike" dirty="0">
                <a:solidFill>
                  <a:srgbClr val="000000"/>
                </a:solidFill>
                <a:effectLst/>
                <a:latin typeface="Arial" panose="020B0604020202020204" pitchFamily="34" charset="0"/>
              </a:rPr>
              <a:t>Community Service, Leadership Development, and Fellowship. </a:t>
            </a:r>
            <a:br>
              <a:rPr lang="en-US" dirty="0"/>
            </a:br>
            <a:endParaRPr lang="en-US" dirty="0"/>
          </a:p>
        </p:txBody>
      </p:sp>
      <p:sp>
        <p:nvSpPr>
          <p:cNvPr id="9" name="Slide Number Placeholder 8">
            <a:extLst>
              <a:ext uri="{FF2B5EF4-FFF2-40B4-BE49-F238E27FC236}">
                <a16:creationId xmlns:a16="http://schemas.microsoft.com/office/drawing/2014/main" id="{85C5E22B-D050-1124-EDBB-808B7BB396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57F12-864C-2770-048C-C23FAAFE708B}"/>
            </a:ext>
          </a:extLst>
        </p:cNvPr>
        <p:cNvGrpSpPr/>
        <p:nvPr/>
      </p:nvGrpSpPr>
      <p:grpSpPr>
        <a:xfrm>
          <a:off x="0" y="0"/>
          <a:ext cx="0" cy="0"/>
          <a:chOff x="0" y="0"/>
          <a:chExt cx="0" cy="0"/>
        </a:xfrm>
      </p:grpSpPr>
      <p:pic>
        <p:nvPicPr>
          <p:cNvPr id="4" name="Picture 3" descr="A picture containing device&#10;&#10;Description automatically generated">
            <a:extLst>
              <a:ext uri="{FF2B5EF4-FFF2-40B4-BE49-F238E27FC236}">
                <a16:creationId xmlns:a16="http://schemas.microsoft.com/office/drawing/2014/main" id="{88F3DBC7-B29E-084B-8385-5D98C3B9A42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431" b="95692" l="6546" r="90971">
                        <a14:foregroundMark x1="36795" y1="19501" x2="36795" y2="19501"/>
                        <a14:foregroundMark x1="8352" y1="49433" x2="8352" y2="49433"/>
                        <a14:foregroundMark x1="44921" y1="14286" x2="44921" y2="14286"/>
                        <a14:foregroundMark x1="62528" y1="19274" x2="62528" y2="19274"/>
                        <a14:foregroundMark x1="46501" y1="10431" x2="46501" y2="10431"/>
                        <a14:foregroundMark x1="91196" y1="53061" x2="91196" y2="53061"/>
                        <a14:foregroundMark x1="25282" y1="39683" x2="25282" y2="39683"/>
                        <a14:foregroundMark x1="31828" y1="29705" x2="31828" y2="29705"/>
                        <a14:foregroundMark x1="27991" y1="28345" x2="27991" y2="28345"/>
                        <a14:foregroundMark x1="34989" y1="28345" x2="34989" y2="28345"/>
                        <a14:foregroundMark x1="44470" y1="29252" x2="44470" y2="29252"/>
                        <a14:foregroundMark x1="26185" y1="74376" x2="26185" y2="74376"/>
                        <a14:foregroundMark x1="34086" y1="73469" x2="34086" y2="73469"/>
                        <a14:foregroundMark x1="20090" y1="68254" x2="48533" y2="79138"/>
                        <a14:foregroundMark x1="48533" y1="79138" x2="73589" y2="84580"/>
                        <a14:foregroundMark x1="73589" y1="84580" x2="72912" y2="84580"/>
                        <a14:foregroundMark x1="40181" y1="13152" x2="25282" y2="21088"/>
                        <a14:foregroundMark x1="25282" y1="21088" x2="13995" y2="32653"/>
                        <a14:foregroundMark x1="13995" y1="32653" x2="11061" y2="43764"/>
                        <a14:foregroundMark x1="11061" y1="43764" x2="12415" y2="52381"/>
                        <a14:foregroundMark x1="22348" y1="54649" x2="28217" y2="27211"/>
                        <a14:foregroundMark x1="28217" y1="27211" x2="39955" y2="14966"/>
                        <a14:foregroundMark x1="31331" y1="41581" x2="44244" y2="28345"/>
                        <a14:foregroundMark x1="27653" y1="45351" x2="28831" y2="44144"/>
                        <a14:foregroundMark x1="27210" y1="45805" x2="27653" y2="45351"/>
                        <a14:foregroundMark x1="26989" y1="46032" x2="27210" y2="45805"/>
                        <a14:foregroundMark x1="11061" y1="62358" x2="26989" y2="46032"/>
                        <a14:foregroundMark x1="44244" y1="28345" x2="44470" y2="16327"/>
                        <a14:foregroundMark x1="44470" y1="16327" x2="31603" y2="17234"/>
                        <a14:foregroundMark x1="31603" y1="17234" x2="13093" y2="47846"/>
                        <a14:foregroundMark x1="13093" y1="47846" x2="11287" y2="61451"/>
                        <a14:foregroundMark x1="78104" y1="82313" x2="29345" y2="78685"/>
                        <a14:foregroundMark x1="29345" y1="78685" x2="36795" y2="90476"/>
                        <a14:foregroundMark x1="36795" y1="90476" x2="48758" y2="91156"/>
                        <a14:foregroundMark x1="48758" y1="91156" x2="73363" y2="85714"/>
                        <a14:foregroundMark x1="73363" y1="85714" x2="76298" y2="83447"/>
                        <a14:foregroundMark x1="18510" y1="65533" x2="16479" y2="77098"/>
                        <a14:foregroundMark x1="16479" y1="77098" x2="35666" y2="92744"/>
                        <a14:foregroundMark x1="35666" y1="92744" x2="48307" y2="95692"/>
                        <a14:foregroundMark x1="48307" y1="95692" x2="59368" y2="90249"/>
                        <a14:foregroundMark x1="59368" y1="90249" x2="53273" y2="78685"/>
                        <a14:foregroundMark x1="53273" y1="78685" x2="41986" y2="75737"/>
                        <a14:foregroundMark x1="41986" y1="75737" x2="32054" y2="69841"/>
                        <a14:foregroundMark x1="32054" y1="69841" x2="20542" y2="67574"/>
                        <a14:foregroundMark x1="20542" y1="67574" x2="18284" y2="65760"/>
                        <a14:foregroundMark x1="61400" y1="17460" x2="82619" y2="64399"/>
                        <a14:foregroundMark x1="82619" y1="64399" x2="88262" y2="53515"/>
                        <a14:foregroundMark x1="88262" y1="53515" x2="61400" y2="18141"/>
                        <a14:foregroundMark x1="57336" y1="17234" x2="74041" y2="50113"/>
                        <a14:foregroundMark x1="74041" y1="50113" x2="72912" y2="62358"/>
                        <a14:foregroundMark x1="72912" y1="62358" x2="85327" y2="60998"/>
                        <a14:foregroundMark x1="85327" y1="60998" x2="83521" y2="46259"/>
                        <a14:foregroundMark x1="83521" y1="46259" x2="71783" y2="23810"/>
                        <a14:foregroundMark x1="71783" y1="23810" x2="62980" y2="14512"/>
                        <a14:foregroundMark x1="62980" y1="14512" x2="57336" y2="17234"/>
                        <a14:foregroundMark x1="7675" y1="45805" x2="9932" y2="57370"/>
                        <a14:foregroundMark x1="30209" y1="45805" x2="31007" y2="45350"/>
                        <a14:foregroundMark x1="29811" y1="46032" x2="30209" y2="45805"/>
                        <a14:foregroundMark x1="9932" y1="57370" x2="29811" y2="46032"/>
                        <a14:foregroundMark x1="39761" y1="35017" x2="46275" y2="20408"/>
                        <a14:foregroundMark x1="46275" y1="20408" x2="30474" y2="14966"/>
                        <a14:foregroundMark x1="30474" y1="14966" x2="13318" y2="32426"/>
                        <a14:foregroundMark x1="13318" y1="32426" x2="6546" y2="50113"/>
                        <a14:foregroundMark x1="83296" y1="40136" x2="71783" y2="41043"/>
                        <a14:foregroundMark x1="71783" y1="41043" x2="81716" y2="56009"/>
                        <a14:foregroundMark x1="81716" y1="56009" x2="89616" y2="47846"/>
                        <a14:foregroundMark x1="89616" y1="47846" x2="85102" y2="40590"/>
                        <a14:foregroundMark x1="52370" y1="80045" x2="39503" y2="78231"/>
                        <a14:foregroundMark x1="39503" y1="78231" x2="28668" y2="82313"/>
                        <a14:foregroundMark x1="28668" y1="82313" x2="35214" y2="92290"/>
                        <a14:foregroundMark x1="35214" y1="92290" x2="48081" y2="89116"/>
                        <a14:foregroundMark x1="48081" y1="89116" x2="52370" y2="80952"/>
                        <a14:foregroundMark x1="46050" y1="78458" x2="34312" y2="80045"/>
                        <a14:foregroundMark x1="34312" y1="80045" x2="34989" y2="93424"/>
                        <a14:foregroundMark x1="34989" y1="93424" x2="48081" y2="94331"/>
                        <a14:foregroundMark x1="48081" y1="94331" x2="51016" y2="83220"/>
                        <a14:foregroundMark x1="51016" y1="83220" x2="46050" y2="78005"/>
                        <a14:foregroundMark x1="46953" y1="82086" x2="35892" y2="84127"/>
                        <a14:foregroundMark x1="35892" y1="84127" x2="44018" y2="81406"/>
                        <a14:backgroundMark x1="34312" y1="42177" x2="36117" y2="39909"/>
                        <a14:backgroundMark x1="33183" y1="44444" x2="37698" y2="40136"/>
                        <a14:backgroundMark x1="31603" y1="46032" x2="32054" y2="45125"/>
                        <a14:backgroundMark x1="33634" y1="42857" x2="31828" y2="45805"/>
                        <a14:backgroundMark x1="32054" y1="46032" x2="32054" y2="46032"/>
                        <a14:backgroundMark x1="31603" y1="45805" x2="31603" y2="45805"/>
                        <a14:backgroundMark x1="30926" y1="45805" x2="30926" y2="45805"/>
                        <a14:backgroundMark x1="31151" y1="45351" x2="31151" y2="45351"/>
                      </a14:backgroundRemoval>
                    </a14:imgEffect>
                  </a14:imgLayer>
                </a14:imgProps>
              </a:ext>
              <a:ext uri="{28A0092B-C50C-407E-A947-70E740481C1C}">
                <a14:useLocalDpi xmlns:a14="http://schemas.microsoft.com/office/drawing/2010/main" val="0"/>
              </a:ext>
            </a:extLst>
          </a:blip>
          <a:srcRect l="3344" t="7227" r="1663"/>
          <a:stretch/>
        </p:blipFill>
        <p:spPr>
          <a:xfrm>
            <a:off x="7861193" y="1106262"/>
            <a:ext cx="4003590" cy="3892378"/>
          </a:xfrm>
          <a:prstGeom prst="rect">
            <a:avLst/>
          </a:prstGeom>
        </p:spPr>
      </p:pic>
      <p:sp>
        <p:nvSpPr>
          <p:cNvPr id="8" name="Title 7">
            <a:extLst>
              <a:ext uri="{FF2B5EF4-FFF2-40B4-BE49-F238E27FC236}">
                <a16:creationId xmlns:a16="http://schemas.microsoft.com/office/drawing/2014/main" id="{E662478E-BEB0-4E5C-242E-007C8CAF1E9D}"/>
              </a:ext>
            </a:extLst>
          </p:cNvPr>
          <p:cNvSpPr txBox="1">
            <a:spLocks noGrp="1"/>
          </p:cNvSpPr>
          <p:nvPr>
            <p:ph type="title"/>
          </p:nvPr>
        </p:nvSpPr>
        <p:spPr>
          <a:xfrm>
            <a:off x="290723" y="1563914"/>
            <a:ext cx="7570470" cy="1865086"/>
          </a:xfrm>
          <a:prstGeom prst="rect">
            <a:avLst/>
          </a:prstGeom>
          <a:noFill/>
        </p:spPr>
        <p:txBody>
          <a:bodyPr wrap="square" rtlCol="0">
            <a:spAutoFit/>
          </a:bodyPr>
          <a:lstStyle/>
          <a:p>
            <a:r>
              <a:rPr lang="en-US" sz="3200" dirty="0">
                <a:solidFill>
                  <a:schemeClr val="tx1"/>
                </a:solidFill>
                <a:latin typeface="Arial" charset="0"/>
                <a:ea typeface="Arial" charset="0"/>
                <a:cs typeface="Arial" charset="0"/>
              </a:rPr>
              <a:t>The Global Action Team (GAT) helps districts and clubs achieve their goals by creating a unified approach to all key areas of Lions.</a:t>
            </a:r>
            <a:endParaRPr lang="en-US" sz="3200" dirty="0">
              <a:solidFill>
                <a:schemeClr val="bg1"/>
              </a:solidFill>
              <a:latin typeface="Arial" charset="0"/>
              <a:ea typeface="Arial" charset="0"/>
              <a:cs typeface="Arial" charset="0"/>
            </a:endParaRPr>
          </a:p>
        </p:txBody>
      </p:sp>
      <p:sp>
        <p:nvSpPr>
          <p:cNvPr id="3" name="TextBox 2">
            <a:extLst>
              <a:ext uri="{FF2B5EF4-FFF2-40B4-BE49-F238E27FC236}">
                <a16:creationId xmlns:a16="http://schemas.microsoft.com/office/drawing/2014/main" id="{A87F27A0-3CF6-0C5A-2F2F-6C77D0852873}"/>
              </a:ext>
            </a:extLst>
          </p:cNvPr>
          <p:cNvSpPr txBox="1"/>
          <p:nvPr/>
        </p:nvSpPr>
        <p:spPr>
          <a:xfrm>
            <a:off x="930287" y="705483"/>
            <a:ext cx="5709896" cy="400110"/>
          </a:xfrm>
          <a:prstGeom prst="rect">
            <a:avLst/>
          </a:prstGeom>
          <a:noFill/>
        </p:spPr>
        <p:txBody>
          <a:bodyPr wrap="square" rtlCol="0">
            <a:spAutoFit/>
          </a:bodyPr>
          <a:lstStyle/>
          <a:p>
            <a:r>
              <a:rPr lang="en-US" sz="2000" b="1">
                <a:solidFill>
                  <a:srgbClr val="EBB700"/>
                </a:solidFill>
                <a:latin typeface="Arial" charset="0"/>
                <a:ea typeface="Arial" charset="0"/>
                <a:cs typeface="Arial" charset="0"/>
              </a:rPr>
              <a:t>A Unified Approach</a:t>
            </a:r>
          </a:p>
        </p:txBody>
      </p:sp>
      <p:sp>
        <p:nvSpPr>
          <p:cNvPr id="2" name="TextBox 1">
            <a:extLst>
              <a:ext uri="{FF2B5EF4-FFF2-40B4-BE49-F238E27FC236}">
                <a16:creationId xmlns:a16="http://schemas.microsoft.com/office/drawing/2014/main" id="{A8116F31-77D0-BBE8-A598-B0681ED95872}"/>
              </a:ext>
            </a:extLst>
          </p:cNvPr>
          <p:cNvSpPr txBox="1"/>
          <p:nvPr/>
        </p:nvSpPr>
        <p:spPr>
          <a:xfrm>
            <a:off x="930287" y="4398191"/>
            <a:ext cx="7073660" cy="1754326"/>
          </a:xfrm>
          <a:prstGeom prst="rect">
            <a:avLst/>
          </a:prstGeom>
          <a:noFill/>
        </p:spPr>
        <p:txBody>
          <a:bodyPr wrap="square" rtlCol="0">
            <a:spAutoFit/>
          </a:bodyPr>
          <a:lstStyle/>
          <a:p>
            <a:r>
              <a:rPr lang="en-US" sz="1800" b="0" i="0" dirty="0">
                <a:solidFill>
                  <a:srgbClr val="111111"/>
                </a:solidFill>
                <a:effectLst/>
                <a:latin typeface="+mn-lt"/>
              </a:rPr>
              <a:t>The Global Membership Team (GMT) will </a:t>
            </a:r>
            <a:r>
              <a:rPr lang="en-US" sz="1800" b="1" i="0" dirty="0">
                <a:solidFill>
                  <a:srgbClr val="111111"/>
                </a:solidFill>
                <a:effectLst/>
                <a:latin typeface="+mn-lt"/>
              </a:rPr>
              <a:t>support membership development at the club level by recruiting new members and promoting positive membership experiences</a:t>
            </a:r>
            <a:r>
              <a:rPr lang="en-US" sz="1800" b="0" i="0" dirty="0">
                <a:solidFill>
                  <a:srgbClr val="111111"/>
                </a:solidFill>
                <a:effectLst/>
                <a:latin typeface="+mn-lt"/>
              </a:rPr>
              <a:t>. At the district level, the GMT will work with the GET to start clubs in new areas to further increase our service impact. More members = more hands for service.</a:t>
            </a:r>
            <a:endParaRPr lang="en-US" sz="1800" dirty="0">
              <a:latin typeface="+mn-lt"/>
            </a:endParaRPr>
          </a:p>
        </p:txBody>
      </p:sp>
      <p:sp>
        <p:nvSpPr>
          <p:cNvPr id="11" name="Slide Number Placeholder 10">
            <a:extLst>
              <a:ext uri="{FF2B5EF4-FFF2-40B4-BE49-F238E27FC236}">
                <a16:creationId xmlns:a16="http://schemas.microsoft.com/office/drawing/2014/main" id="{0F756751-77EF-8CEA-684D-628AFEF7B7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pic>
        <p:nvPicPr>
          <p:cNvPr id="6" name="Picture 5">
            <a:extLst>
              <a:ext uri="{FF2B5EF4-FFF2-40B4-BE49-F238E27FC236}">
                <a16:creationId xmlns:a16="http://schemas.microsoft.com/office/drawing/2014/main" id="{4B4D7545-7283-A9BE-8E8E-879B7B095B67}"/>
              </a:ext>
            </a:extLst>
          </p:cNvPr>
          <p:cNvPicPr>
            <a:picLocks noChangeAspect="1"/>
          </p:cNvPicPr>
          <p:nvPr/>
        </p:nvPicPr>
        <p:blipFill>
          <a:blip r:embed="rId4"/>
          <a:stretch>
            <a:fillRect/>
          </a:stretch>
        </p:blipFill>
        <p:spPr>
          <a:xfrm>
            <a:off x="10517450" y="4840947"/>
            <a:ext cx="1347333" cy="1469263"/>
          </a:xfrm>
          <a:prstGeom prst="rect">
            <a:avLst/>
          </a:prstGeom>
        </p:spPr>
      </p:pic>
    </p:spTree>
    <p:extLst>
      <p:ext uri="{BB962C8B-B14F-4D97-AF65-F5344CB8AC3E}">
        <p14:creationId xmlns:p14="http://schemas.microsoft.com/office/powerpoint/2010/main" val="3921678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18489-DE9A-90EB-1DD9-C5C7F4E5BC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5802F-19C3-8F67-3C3F-E89668B986EC}"/>
              </a:ext>
            </a:extLst>
          </p:cNvPr>
          <p:cNvSpPr>
            <a:spLocks noGrp="1"/>
          </p:cNvSpPr>
          <p:nvPr>
            <p:ph type="ctrTitle"/>
          </p:nvPr>
        </p:nvSpPr>
        <p:spPr>
          <a:xfrm>
            <a:off x="1299714" y="259184"/>
            <a:ext cx="9144000" cy="1177505"/>
          </a:xfrm>
        </p:spPr>
        <p:txBody>
          <a:bodyPr>
            <a:noAutofit/>
          </a:bodyPr>
          <a:lstStyle/>
          <a:p>
            <a:pPr marL="0" marR="0">
              <a:lnSpc>
                <a:spcPct val="115000"/>
              </a:lnSpc>
              <a:spcAft>
                <a:spcPts val="800"/>
              </a:spcAft>
              <a:buNone/>
            </a:pPr>
            <a:r>
              <a:rPr lang="en-US" sz="3200" b="1" dirty="0">
                <a:latin typeface="Arial" panose="020B0604020202020204" pitchFamily="34" charset="0"/>
                <a:ea typeface="Aptos" panose="020B0004020202020204" pitchFamily="34" charset="0"/>
                <a:cs typeface="Arial" panose="020B0604020202020204" pitchFamily="34" charset="0"/>
              </a:rPr>
              <a:t>Membership Chair</a:t>
            </a:r>
            <a:r>
              <a:rPr lang="en-US" sz="3200" b="1" dirty="0">
                <a:effectLst/>
                <a:latin typeface="Arial" panose="020B0604020202020204" pitchFamily="34" charset="0"/>
                <a:ea typeface="Aptos" panose="020B0004020202020204" pitchFamily="34" charset="0"/>
                <a:cs typeface="Arial" panose="020B0604020202020204" pitchFamily="34" charset="0"/>
              </a:rPr>
              <a:t> Roles &amp; Responsibilities</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endParaRPr lang="en-US" sz="2000" dirty="0"/>
          </a:p>
        </p:txBody>
      </p:sp>
      <p:sp>
        <p:nvSpPr>
          <p:cNvPr id="5" name="TextBox 4">
            <a:extLst>
              <a:ext uri="{FF2B5EF4-FFF2-40B4-BE49-F238E27FC236}">
                <a16:creationId xmlns:a16="http://schemas.microsoft.com/office/drawing/2014/main" id="{C8EF7C17-35C5-D932-F36B-6CAB9E9BECBA}"/>
              </a:ext>
            </a:extLst>
          </p:cNvPr>
          <p:cNvSpPr txBox="1"/>
          <p:nvPr/>
        </p:nvSpPr>
        <p:spPr>
          <a:xfrm>
            <a:off x="513273" y="1471197"/>
            <a:ext cx="11506198" cy="5257465"/>
          </a:xfrm>
          <a:prstGeom prst="rect">
            <a:avLst/>
          </a:prstGeom>
          <a:noFill/>
        </p:spPr>
        <p:txBody>
          <a:bodyPr wrap="square">
            <a:spAutoFit/>
          </a:bodyPr>
          <a:lstStyle/>
          <a:p>
            <a:pPr marL="0" marR="0">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Key Roles:</a:t>
            </a:r>
            <a:r>
              <a:rPr lang="en-US" sz="2400" kern="100" dirty="0">
                <a:latin typeface="Arial" panose="020B0604020202020204" pitchFamily="34" charset="0"/>
                <a:ea typeface="Aptos" panose="020B0004020202020204" pitchFamily="34" charset="0"/>
                <a:cs typeface="Arial" panose="020B0604020202020204" pitchFamily="34" charset="0"/>
              </a:rPr>
              <a:t>  </a:t>
            </a:r>
            <a:r>
              <a:rPr lang="en-US" sz="2400" b="1" kern="100" dirty="0">
                <a:latin typeface="Arial" panose="020B0604020202020204" pitchFamily="34" charset="0"/>
                <a:ea typeface="Aptos" panose="020B0004020202020204" pitchFamily="34" charset="0"/>
                <a:cs typeface="Arial" panose="020B0604020202020204" pitchFamily="34" charset="0"/>
              </a:rPr>
              <a:t>Membership Chair</a:t>
            </a:r>
            <a:endParaRPr lang="en-US" sz="2400" b="1"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buFont typeface="+mj-lt"/>
              <a:buAutoNum type="arabicPeriod"/>
            </a:pPr>
            <a:r>
              <a:rPr lang="en-US" sz="2400" kern="100" dirty="0">
                <a:effectLst/>
                <a:highlight>
                  <a:srgbClr val="FFFF00"/>
                </a:highlight>
                <a:latin typeface="Arial" panose="020B0604020202020204" pitchFamily="34" charset="0"/>
                <a:ea typeface="Aptos" panose="020B0004020202020204" pitchFamily="34" charset="0"/>
                <a:cs typeface="Arial" panose="020B0604020202020204" pitchFamily="34" charset="0"/>
              </a:rPr>
              <a:t>Develop a membership growth plan </a:t>
            </a:r>
          </a:p>
          <a:p>
            <a:pPr marL="342900" marR="0" lvl="0" indent="-342900">
              <a:lnSpc>
                <a:spcPct val="115000"/>
              </a:lnSpc>
              <a:buFont typeface="+mj-lt"/>
              <a:buAutoNum type="arabicPeriod"/>
            </a:pPr>
            <a:r>
              <a:rPr lang="en-US" sz="2400" kern="100" dirty="0">
                <a:effectLst/>
                <a:highlight>
                  <a:srgbClr val="FFFF00"/>
                </a:highlight>
                <a:latin typeface="Arial" panose="020B0604020202020204" pitchFamily="34" charset="0"/>
                <a:ea typeface="Aptos" panose="020B0004020202020204" pitchFamily="34" charset="0"/>
                <a:cs typeface="Arial" panose="020B0604020202020204" pitchFamily="34" charset="0"/>
              </a:rPr>
              <a:t>Develop a membership retention plan</a:t>
            </a:r>
          </a:p>
          <a:p>
            <a:pPr marL="342900" marR="0" lvl="0" indent="-342900">
              <a:lnSpc>
                <a:spcPct val="115000"/>
              </a:lnSpc>
              <a:buFont typeface="+mj-lt"/>
              <a:buAutoNum type="arabicPeriod"/>
            </a:pPr>
            <a:r>
              <a:rPr lang="en-US" sz="2400" kern="100" dirty="0">
                <a:effectLst/>
                <a:highlight>
                  <a:srgbClr val="FFFF00"/>
                </a:highlight>
                <a:latin typeface="Arial" panose="020B0604020202020204" pitchFamily="34" charset="0"/>
                <a:ea typeface="Aptos" panose="020B0004020202020204" pitchFamily="34" charset="0"/>
                <a:cs typeface="Arial" panose="020B0604020202020204" pitchFamily="34" charset="0"/>
              </a:rPr>
              <a:t>Develop a successful onboarding plan for each new member</a:t>
            </a:r>
          </a:p>
          <a:p>
            <a:pPr marL="342900" marR="0" lvl="0" indent="-342900">
              <a:lnSpc>
                <a:spcPct val="115000"/>
              </a:lnSpc>
              <a:buFont typeface="+mj-lt"/>
              <a:buAutoNum type="arabicPeriod"/>
            </a:pPr>
            <a:r>
              <a:rPr lang="en-US" sz="2400" kern="100" dirty="0">
                <a:effectLst/>
                <a:latin typeface="Arial" panose="020B0604020202020204" pitchFamily="34" charset="0"/>
                <a:ea typeface="Aptos" panose="020B0004020202020204" pitchFamily="34" charset="0"/>
                <a:cs typeface="Arial" panose="020B0604020202020204" pitchFamily="34" charset="0"/>
              </a:rPr>
              <a:t>Work with secretary to ensure new membership kits are ordered at the beginning of the Lion Year</a:t>
            </a:r>
          </a:p>
          <a:p>
            <a:pPr marL="342900" marR="0" lvl="0" indent="-342900">
              <a:lnSpc>
                <a:spcPct val="115000"/>
              </a:lnSpc>
              <a:buFont typeface="+mj-lt"/>
              <a:buAutoNum type="arabicPeriod"/>
            </a:pPr>
            <a:r>
              <a:rPr lang="en-US" sz="2400" kern="100" dirty="0">
                <a:effectLst/>
                <a:latin typeface="Arial" panose="020B0604020202020204" pitchFamily="34" charset="0"/>
                <a:ea typeface="Aptos" panose="020B0004020202020204" pitchFamily="34" charset="0"/>
                <a:cs typeface="Arial" panose="020B0604020202020204" pitchFamily="34" charset="0"/>
              </a:rPr>
              <a:t>Ensure membership kits are prepared for member induction</a:t>
            </a:r>
          </a:p>
          <a:p>
            <a:pPr marL="342900" marR="0" lvl="0" indent="-342900">
              <a:lnSpc>
                <a:spcPct val="115000"/>
              </a:lnSpc>
              <a:buFont typeface="+mj-lt"/>
              <a:buAutoNum type="arabicPeriod"/>
            </a:pPr>
            <a:r>
              <a:rPr lang="en-US" sz="2400" kern="100" dirty="0">
                <a:effectLst/>
                <a:latin typeface="Arial" panose="020B0604020202020204" pitchFamily="34" charset="0"/>
                <a:ea typeface="Aptos" panose="020B0004020202020204" pitchFamily="34" charset="0"/>
                <a:cs typeface="Arial" panose="020B0604020202020204" pitchFamily="34" charset="0"/>
              </a:rPr>
              <a:t>Attend Membership Chair Training or take virtually </a:t>
            </a:r>
          </a:p>
          <a:p>
            <a:pPr marL="342900" marR="0" lvl="0" indent="-342900">
              <a:lnSpc>
                <a:spcPct val="115000"/>
              </a:lnSpc>
              <a:buFont typeface="+mj-lt"/>
              <a:buAutoNum type="arabicPeriod"/>
            </a:pPr>
            <a:r>
              <a:rPr lang="en-US" sz="2400" kern="100" dirty="0">
                <a:effectLst/>
                <a:latin typeface="Arial" panose="020B0604020202020204" pitchFamily="34" charset="0"/>
                <a:ea typeface="Aptos" panose="020B0004020202020204" pitchFamily="34" charset="0"/>
                <a:cs typeface="Arial" panose="020B0604020202020204" pitchFamily="34" charset="0"/>
              </a:rPr>
              <a:t>Work with District GMT and GET as required</a:t>
            </a:r>
          </a:p>
          <a:p>
            <a:pPr marL="342900" marR="0" lvl="0" indent="-342900">
              <a:lnSpc>
                <a:spcPct val="115000"/>
              </a:lnSpc>
              <a:spcAft>
                <a:spcPts val="800"/>
              </a:spcAft>
              <a:buFont typeface="+mj-lt"/>
              <a:buAutoNum type="arabicPeriod"/>
            </a:pPr>
            <a:r>
              <a:rPr lang="en-US" sz="2400" kern="100" dirty="0">
                <a:effectLst/>
                <a:latin typeface="Arial" panose="020B0604020202020204" pitchFamily="34" charset="0"/>
                <a:ea typeface="Aptos" panose="020B0004020202020204" pitchFamily="34" charset="0"/>
                <a:cs typeface="Arial" panose="020B0604020202020204" pitchFamily="34" charset="0"/>
              </a:rPr>
              <a:t>Look at leveraging AI for recruitment</a:t>
            </a:r>
          </a:p>
          <a:p>
            <a:pPr marR="0" lvl="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3EF4C766-C9C8-25FC-E6D0-8BA1AB536B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pic>
        <p:nvPicPr>
          <p:cNvPr id="4" name="Picture 3">
            <a:extLst>
              <a:ext uri="{FF2B5EF4-FFF2-40B4-BE49-F238E27FC236}">
                <a16:creationId xmlns:a16="http://schemas.microsoft.com/office/drawing/2014/main" id="{EAD7047B-AF1E-5038-0A24-C5CA56E568FD}"/>
              </a:ext>
            </a:extLst>
          </p:cNvPr>
          <p:cNvPicPr>
            <a:picLocks noChangeAspect="1"/>
          </p:cNvPicPr>
          <p:nvPr/>
        </p:nvPicPr>
        <p:blipFill>
          <a:blip r:embed="rId3"/>
          <a:stretch>
            <a:fillRect/>
          </a:stretch>
        </p:blipFill>
        <p:spPr>
          <a:xfrm>
            <a:off x="10514053" y="4778247"/>
            <a:ext cx="1347333" cy="1469263"/>
          </a:xfrm>
          <a:prstGeom prst="rect">
            <a:avLst/>
          </a:prstGeom>
        </p:spPr>
      </p:pic>
    </p:spTree>
    <p:extLst>
      <p:ext uri="{BB962C8B-B14F-4D97-AF65-F5344CB8AC3E}">
        <p14:creationId xmlns:p14="http://schemas.microsoft.com/office/powerpoint/2010/main" val="2022004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B0FF6C-ABFA-E4C4-3BA6-684EAB5129F2}"/>
              </a:ext>
            </a:extLst>
          </p:cNvPr>
          <p:cNvSpPr txBox="1"/>
          <p:nvPr/>
        </p:nvSpPr>
        <p:spPr>
          <a:xfrm>
            <a:off x="2132867" y="314290"/>
            <a:ext cx="792626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Arial"/>
                <a:cs typeface="Arial"/>
                <a:sym typeface="Arial"/>
              </a:rPr>
              <a:t>Building Your Membership Action Plan</a:t>
            </a:r>
          </a:p>
        </p:txBody>
      </p:sp>
      <p:sp>
        <p:nvSpPr>
          <p:cNvPr id="6" name="TextBox 5">
            <a:extLst>
              <a:ext uri="{FF2B5EF4-FFF2-40B4-BE49-F238E27FC236}">
                <a16:creationId xmlns:a16="http://schemas.microsoft.com/office/drawing/2014/main" id="{5001D802-67D3-3C6F-147A-7DEA24D6F80A}"/>
              </a:ext>
            </a:extLst>
          </p:cNvPr>
          <p:cNvSpPr txBox="1"/>
          <p:nvPr/>
        </p:nvSpPr>
        <p:spPr>
          <a:xfrm>
            <a:off x="653734" y="1237133"/>
            <a:ext cx="10603523" cy="526297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Set a SMART goal</a:t>
            </a:r>
          </a:p>
          <a:p>
            <a:pPr lvl="3">
              <a:defRPr/>
            </a:pPr>
            <a:r>
              <a:rPr lang="en-US" sz="2400" dirty="0"/>
              <a:t>	- </a:t>
            </a:r>
            <a:r>
              <a:rPr kumimoji="0" lang="en-US" sz="2400" b="0" i="0" u="none" strike="noStrike" kern="0" cap="none" spc="0" normalizeH="0" baseline="0" noProof="0" dirty="0">
                <a:ln>
                  <a:noFill/>
                </a:ln>
                <a:solidFill>
                  <a:srgbClr val="000000"/>
                </a:solidFill>
                <a:effectLst/>
                <a:uLnTx/>
                <a:uFillTx/>
                <a:latin typeface="Arial"/>
                <a:cs typeface="Arial"/>
                <a:sym typeface="Arial"/>
              </a:rPr>
              <a:t>e.g., Add 5 new members &amp; achieve 95 % retention by 30 Jun 2026</a:t>
            </a:r>
          </a:p>
          <a:p>
            <a:pPr marL="342900" lvl="5" indent="-342900">
              <a:buFont typeface="Wingdings" panose="05000000000000000000" pitchFamily="2" charset="2"/>
              <a:buChar char="§"/>
              <a:defRPr/>
            </a:pPr>
            <a:endParaRPr lang="en-US" sz="2400" dirty="0"/>
          </a:p>
          <a:p>
            <a:pPr marL="342900" lvl="5" indent="-342900">
              <a:buFont typeface="Wingdings" panose="05000000000000000000" pitchFamily="2" charset="2"/>
              <a:buChar char="§"/>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Define two strategic actions</a:t>
            </a:r>
          </a:p>
          <a:p>
            <a:pPr lvl="5">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	- Host a “Serve &amp; See” hands-on service day</a:t>
            </a:r>
          </a:p>
          <a:p>
            <a:pPr lvl="5">
              <a:defRPr/>
            </a:pPr>
            <a:r>
              <a:rPr lang="en-US" sz="2400" dirty="0"/>
              <a:t>	- </a:t>
            </a:r>
            <a:r>
              <a:rPr kumimoji="0" lang="en-US" sz="2400" b="0" i="0" u="none" strike="noStrike" kern="0" cap="none" spc="0" normalizeH="0" baseline="0" noProof="0" dirty="0">
                <a:ln>
                  <a:noFill/>
                </a:ln>
                <a:solidFill>
                  <a:srgbClr val="000000"/>
                </a:solidFill>
                <a:effectLst/>
                <a:uLnTx/>
                <a:uFillTx/>
                <a:latin typeface="Arial"/>
                <a:cs typeface="Arial"/>
                <a:sym typeface="Arial"/>
              </a:rPr>
              <a:t>Launch a referral incentive: “Bring a Friend, Plant a Tree”</a:t>
            </a:r>
            <a:br>
              <a:rPr kumimoji="0" lang="en-US" sz="2400" b="0" i="0" u="none" strike="noStrike" kern="0" cap="none" spc="0" normalizeH="0" baseline="0" noProof="0" dirty="0">
                <a:ln>
                  <a:noFill/>
                </a:ln>
                <a:solidFill>
                  <a:srgbClr val="000000"/>
                </a:solidFill>
                <a:effectLst/>
                <a:uLnTx/>
                <a:uFillTx/>
                <a:latin typeface="Arial"/>
                <a:cs typeface="Arial"/>
                <a:sym typeface="Arial"/>
              </a:rPr>
            </a:b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Pinpoint one community need your plan will address</a:t>
            </a:r>
            <a:br>
              <a:rPr kumimoji="0" lang="en-US" sz="2400" b="0" i="0" u="none" strike="noStrike" kern="0" cap="none" spc="0" normalizeH="0" baseline="0" noProof="0" dirty="0">
                <a:ln>
                  <a:noFill/>
                </a:ln>
                <a:solidFill>
                  <a:srgbClr val="000000"/>
                </a:solidFill>
                <a:effectLst/>
                <a:uLnTx/>
                <a:uFillTx/>
                <a:latin typeface="Arial"/>
                <a:cs typeface="Arial"/>
                <a:sym typeface="Arial"/>
              </a:rPr>
            </a:b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Assign roles &amp; timeline</a:t>
            </a:r>
            <a:br>
              <a:rPr kumimoji="0" lang="en-US" sz="2400" b="0" i="0" u="none" strike="noStrike" kern="0" cap="none" spc="0" normalizeH="0" baseline="0" noProof="0" dirty="0">
                <a:ln>
                  <a:noFill/>
                </a:ln>
                <a:solidFill>
                  <a:srgbClr val="000000"/>
                </a:solidFill>
                <a:effectLst/>
                <a:uLnTx/>
                <a:uFillTx/>
                <a:latin typeface="Arial"/>
                <a:cs typeface="Arial"/>
                <a:sym typeface="Arial"/>
              </a:rPr>
            </a:b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Measure &amp; celebrate success milestones</a:t>
            </a:r>
            <a:br>
              <a:rPr kumimoji="0" lang="en-US" sz="2400" b="0" i="0" u="none" strike="noStrike" kern="0" cap="none" spc="0" normalizeH="0" baseline="0" noProof="0" dirty="0">
                <a:ln>
                  <a:noFill/>
                </a:ln>
                <a:solidFill>
                  <a:srgbClr val="000000"/>
                </a:solidFill>
                <a:effectLst/>
                <a:uLnTx/>
                <a:uFillTx/>
                <a:latin typeface="Arial"/>
                <a:cs typeface="Arial"/>
                <a:sym typeface="Arial"/>
              </a:rPr>
            </a:b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“What gets celebrated gets repeated.”</a:t>
            </a:r>
          </a:p>
        </p:txBody>
      </p:sp>
      <p:sp>
        <p:nvSpPr>
          <p:cNvPr id="9" name="Slide Number Placeholder 8">
            <a:extLst>
              <a:ext uri="{FF2B5EF4-FFF2-40B4-BE49-F238E27FC236}">
                <a16:creationId xmlns:a16="http://schemas.microsoft.com/office/drawing/2014/main" id="{04C95623-AC50-FB14-710C-F810022765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pic>
        <p:nvPicPr>
          <p:cNvPr id="3" name="Picture 2">
            <a:extLst>
              <a:ext uri="{FF2B5EF4-FFF2-40B4-BE49-F238E27FC236}">
                <a16:creationId xmlns:a16="http://schemas.microsoft.com/office/drawing/2014/main" id="{921D7D67-7C80-7BD6-0836-F2ED72D75CE2}"/>
              </a:ext>
            </a:extLst>
          </p:cNvPr>
          <p:cNvPicPr>
            <a:picLocks noChangeAspect="1"/>
          </p:cNvPicPr>
          <p:nvPr/>
        </p:nvPicPr>
        <p:blipFill>
          <a:blip r:embed="rId2"/>
          <a:stretch>
            <a:fillRect/>
          </a:stretch>
        </p:blipFill>
        <p:spPr>
          <a:xfrm>
            <a:off x="10513079" y="4804522"/>
            <a:ext cx="1347333" cy="1469263"/>
          </a:xfrm>
          <a:prstGeom prst="rect">
            <a:avLst/>
          </a:prstGeom>
        </p:spPr>
      </p:pic>
    </p:spTree>
    <p:extLst>
      <p:ext uri="{BB962C8B-B14F-4D97-AF65-F5344CB8AC3E}">
        <p14:creationId xmlns:p14="http://schemas.microsoft.com/office/powerpoint/2010/main" val="1512547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158E-BC53-1374-BF94-46263D9BCE60}"/>
              </a:ext>
            </a:extLst>
          </p:cNvPr>
          <p:cNvSpPr>
            <a:spLocks noGrp="1"/>
          </p:cNvSpPr>
          <p:nvPr>
            <p:ph type="title" idx="4294967295"/>
          </p:nvPr>
        </p:nvSpPr>
        <p:spPr>
          <a:xfrm>
            <a:off x="3512129" y="362489"/>
            <a:ext cx="5167741" cy="460375"/>
          </a:xfrm>
        </p:spPr>
        <p:txBody>
          <a:bodyPr>
            <a:noAutofit/>
          </a:bodyPr>
          <a:lstStyle/>
          <a:p>
            <a:r>
              <a:rPr lang="en-US" sz="3200" b="1" dirty="0">
                <a:latin typeface="+mn-lt"/>
              </a:rPr>
              <a:t>What Are SMART Goals?</a:t>
            </a:r>
          </a:p>
        </p:txBody>
      </p:sp>
      <p:sp>
        <p:nvSpPr>
          <p:cNvPr id="3" name="Text Placeholder 2">
            <a:extLst>
              <a:ext uri="{FF2B5EF4-FFF2-40B4-BE49-F238E27FC236}">
                <a16:creationId xmlns:a16="http://schemas.microsoft.com/office/drawing/2014/main" id="{6E2371FB-8AD7-32B6-0D24-1D05B1C720AA}"/>
              </a:ext>
            </a:extLst>
          </p:cNvPr>
          <p:cNvSpPr>
            <a:spLocks noGrp="1"/>
          </p:cNvSpPr>
          <p:nvPr>
            <p:ph type="body" idx="4294967295"/>
          </p:nvPr>
        </p:nvSpPr>
        <p:spPr>
          <a:xfrm>
            <a:off x="207034" y="822864"/>
            <a:ext cx="10901082" cy="3924300"/>
          </a:xfrm>
        </p:spPr>
        <p:txBody>
          <a:bodyPr>
            <a:noAutofit/>
          </a:bodyPr>
          <a:lstStyle/>
          <a:p>
            <a:pPr rtl="0">
              <a:buFont typeface="Wingdings" pitchFamily="2" charset="2"/>
              <a:buChar char="Ø"/>
            </a:pPr>
            <a:r>
              <a:rPr lang="en-US" sz="1600" b="1" i="0" u="none" strike="noStrike" dirty="0">
                <a:solidFill>
                  <a:srgbClr val="000000"/>
                </a:solidFill>
                <a:effectLst/>
                <a:latin typeface="+mn-lt"/>
              </a:rPr>
              <a:t>Specific</a:t>
            </a:r>
            <a:r>
              <a:rPr lang="en-US" sz="1600" b="0" i="0" u="none" strike="noStrike" dirty="0">
                <a:solidFill>
                  <a:srgbClr val="000000"/>
                </a:solidFill>
                <a:effectLst/>
                <a:latin typeface="+mn-lt"/>
              </a:rPr>
              <a:t>:  Increase new membership by </a:t>
            </a:r>
            <a:r>
              <a:rPr lang="en-US" sz="1600" b="1" i="0" u="none" strike="noStrike" dirty="0">
                <a:solidFill>
                  <a:srgbClr val="000000"/>
                </a:solidFill>
                <a:effectLst/>
                <a:latin typeface="+mn-lt"/>
              </a:rPr>
              <a:t>5 </a:t>
            </a:r>
            <a:r>
              <a:rPr lang="en-US" sz="1600" b="0" i="0" u="none" strike="noStrike" dirty="0">
                <a:solidFill>
                  <a:srgbClr val="000000"/>
                </a:solidFill>
                <a:effectLst/>
                <a:latin typeface="+mn-lt"/>
              </a:rPr>
              <a:t>within the next 12 months.</a:t>
            </a:r>
          </a:p>
          <a:p>
            <a:pPr rtl="0">
              <a:buFont typeface="Wingdings" pitchFamily="2" charset="2"/>
              <a:buChar char="Ø"/>
            </a:pPr>
            <a:endParaRPr lang="en-US" sz="1600" dirty="0">
              <a:solidFill>
                <a:srgbClr val="000000"/>
              </a:solidFill>
              <a:latin typeface="+mn-lt"/>
            </a:endParaRPr>
          </a:p>
          <a:p>
            <a:pPr rtl="0">
              <a:buFont typeface="Wingdings" pitchFamily="2" charset="2"/>
              <a:buChar char="Ø"/>
            </a:pPr>
            <a:r>
              <a:rPr lang="en-US" sz="1600" b="1" dirty="0">
                <a:effectLst/>
                <a:latin typeface="+mn-lt"/>
              </a:rPr>
              <a:t>Measurable</a:t>
            </a:r>
            <a:r>
              <a:rPr lang="en-US" sz="1600" dirty="0">
                <a:effectLst/>
                <a:latin typeface="+mn-lt"/>
              </a:rPr>
              <a:t>:  </a:t>
            </a:r>
            <a:r>
              <a:rPr lang="en-US" sz="1600" b="0" i="0" u="none" strike="noStrike" dirty="0">
                <a:solidFill>
                  <a:srgbClr val="000000"/>
                </a:solidFill>
                <a:effectLst/>
                <a:latin typeface="+mn-lt"/>
              </a:rPr>
              <a:t>Track the number of new members joining the club each month and compare it to the baseline membership count at the beginning of the 12-month period.</a:t>
            </a:r>
          </a:p>
          <a:p>
            <a:pPr rtl="0">
              <a:buFont typeface="Wingdings" pitchFamily="2" charset="2"/>
              <a:buChar char="Ø"/>
            </a:pPr>
            <a:endParaRPr lang="en-US" sz="1600" dirty="0">
              <a:solidFill>
                <a:srgbClr val="000000"/>
              </a:solidFill>
              <a:latin typeface="+mn-lt"/>
            </a:endParaRPr>
          </a:p>
          <a:p>
            <a:pPr rtl="0">
              <a:buFont typeface="Wingdings" pitchFamily="2" charset="2"/>
              <a:buChar char="Ø"/>
            </a:pPr>
            <a:r>
              <a:rPr lang="en-US" sz="1600" b="1" dirty="0">
                <a:effectLst/>
                <a:latin typeface="+mn-lt"/>
              </a:rPr>
              <a:t>Achievable</a:t>
            </a:r>
            <a:r>
              <a:rPr lang="en-US" sz="1600" dirty="0">
                <a:effectLst/>
                <a:latin typeface="+mn-lt"/>
              </a:rPr>
              <a:t>:  </a:t>
            </a:r>
            <a:r>
              <a:rPr lang="en-US" sz="1600" b="0" i="0" u="none" strike="noStrike" dirty="0">
                <a:solidFill>
                  <a:srgbClr val="000000"/>
                </a:solidFill>
                <a:effectLst/>
                <a:latin typeface="+mn-lt"/>
              </a:rPr>
              <a:t>Implement targeted recruitment strategies, such as digital marketing campaigns, community outreach events, and referral programs, to attract potential members. Ensure that adequate resources and support are allocated to support recruitment efforts.</a:t>
            </a:r>
          </a:p>
          <a:p>
            <a:pPr rtl="0">
              <a:buFont typeface="Wingdings" pitchFamily="2" charset="2"/>
              <a:buChar char="Ø"/>
            </a:pPr>
            <a:endParaRPr lang="en-US" sz="1600" dirty="0">
              <a:solidFill>
                <a:srgbClr val="000000"/>
              </a:solidFill>
              <a:latin typeface="+mn-lt"/>
            </a:endParaRPr>
          </a:p>
          <a:p>
            <a:pPr rtl="0">
              <a:buFont typeface="Wingdings" pitchFamily="2" charset="2"/>
              <a:buChar char="Ø"/>
            </a:pPr>
            <a:r>
              <a:rPr lang="en-US" sz="1600" b="1" dirty="0">
                <a:effectLst/>
                <a:latin typeface="+mn-lt"/>
              </a:rPr>
              <a:t>Relevant</a:t>
            </a:r>
            <a:r>
              <a:rPr lang="en-US" sz="1600" dirty="0">
                <a:effectLst/>
                <a:latin typeface="+mn-lt"/>
              </a:rPr>
              <a:t>:  </a:t>
            </a:r>
            <a:r>
              <a:rPr lang="en-US" sz="1600" b="0" i="0" u="none" strike="noStrike" dirty="0">
                <a:solidFill>
                  <a:srgbClr val="000000"/>
                </a:solidFill>
                <a:effectLst/>
                <a:latin typeface="+mn-lt"/>
              </a:rPr>
              <a:t>Increasing new membership aligns with the club's overall goal of expanding its reach, impact, and sustainability. By bringing in new members, the club can enhance its capacity to serve the community and achieve its mission more effectively.</a:t>
            </a:r>
          </a:p>
          <a:p>
            <a:pPr marL="457200" marR="0" lvl="0" indent="-406400" algn="l" defTabSz="914400" rtl="0" eaLnBrk="1" fontAlgn="auto" latinLnBrk="0" hangingPunct="1">
              <a:lnSpc>
                <a:spcPct val="90000"/>
              </a:lnSpc>
              <a:spcBef>
                <a:spcPts val="1000"/>
              </a:spcBef>
              <a:spcAft>
                <a:spcPts val="0"/>
              </a:spcAft>
              <a:buClr>
                <a:srgbClr val="000000"/>
              </a:buClr>
              <a:buSzPts val="2800"/>
              <a:buFont typeface="Wingdings" pitchFamily="2" charset="2"/>
              <a:buChar char="Ø"/>
              <a:tabLst/>
              <a:defRPr/>
            </a:pPr>
            <a:r>
              <a:rPr kumimoji="0" lang="en-US" sz="1600" b="1" i="0" u="none" strike="noStrike" kern="0" cap="none" spc="0" normalizeH="0" baseline="0" noProof="0" dirty="0">
                <a:ln>
                  <a:noFill/>
                </a:ln>
                <a:solidFill>
                  <a:srgbClr val="000000"/>
                </a:solidFill>
                <a:effectLst/>
                <a:uLnTx/>
                <a:uFillTx/>
                <a:latin typeface="Arial"/>
                <a:ea typeface="Calibri"/>
                <a:cs typeface="Calibri"/>
                <a:sym typeface="Calibri"/>
              </a:rPr>
              <a:t>Time-bound</a:t>
            </a:r>
            <a:r>
              <a:rPr kumimoji="0" lang="en-US" sz="1600" b="0" i="0" u="none" strike="noStrike" kern="0" cap="none" spc="0" normalizeH="0" baseline="0" noProof="0" dirty="0">
                <a:ln>
                  <a:noFill/>
                </a:ln>
                <a:solidFill>
                  <a:srgbClr val="000000"/>
                </a:solidFill>
                <a:effectLst/>
                <a:uLnTx/>
                <a:uFillTx/>
                <a:latin typeface="Arial"/>
                <a:ea typeface="Calibri"/>
                <a:cs typeface="Calibri"/>
                <a:sym typeface="Calibri"/>
              </a:rPr>
              <a:t>: The goal is to achieve a Net 10% increase in new membership within the next 12 months, providing a clear timeframe for implementation and evaluation of recruitment efforts.</a:t>
            </a:r>
          </a:p>
          <a:p>
            <a:pPr marL="457200" marR="0" lvl="0" indent="-406400" algn="l" defTabSz="914400" rtl="0" eaLnBrk="1" fontAlgn="auto" latinLnBrk="0" hangingPunct="1">
              <a:lnSpc>
                <a:spcPct val="90000"/>
              </a:lnSpc>
              <a:spcBef>
                <a:spcPts val="1000"/>
              </a:spcBef>
              <a:spcAft>
                <a:spcPts val="0"/>
              </a:spcAft>
              <a:buClr>
                <a:srgbClr val="000000"/>
              </a:buClr>
              <a:buSzPts val="2800"/>
              <a:buFont typeface="Wingdings" pitchFamily="2" charset="2"/>
              <a:buChar char="Ø"/>
              <a:tabLst/>
              <a:defRPr/>
            </a:pPr>
            <a:endParaRPr kumimoji="0" lang="en-US" sz="1600" b="0" i="0" u="none" strike="noStrike" kern="0" cap="none" spc="0" normalizeH="0" baseline="0" noProof="0" dirty="0">
              <a:ln>
                <a:noFill/>
              </a:ln>
              <a:solidFill>
                <a:srgbClr val="000000"/>
              </a:solidFill>
              <a:effectLst/>
              <a:uLnTx/>
              <a:uFillTx/>
              <a:latin typeface="Arial"/>
              <a:ea typeface="Calibri"/>
              <a:cs typeface="Calibri"/>
              <a:sym typeface="Calibri"/>
            </a:endParaRPr>
          </a:p>
          <a:p>
            <a:pPr marL="50800" marR="0" lvl="0" indent="0" algn="l" defTabSz="914400" rtl="0" eaLnBrk="1" fontAlgn="auto" latinLnBrk="0" hangingPunct="1">
              <a:lnSpc>
                <a:spcPct val="90000"/>
              </a:lnSpc>
              <a:spcBef>
                <a:spcPts val="1000"/>
              </a:spcBef>
              <a:spcAft>
                <a:spcPts val="0"/>
              </a:spcAft>
              <a:buClr>
                <a:srgbClr val="000000"/>
              </a:buClr>
              <a:buSzPts val="2800"/>
              <a:buNone/>
              <a:tabLst/>
              <a:defRPr/>
            </a:pPr>
            <a:r>
              <a:rPr kumimoji="0" lang="en-US" sz="1600" b="0" i="0" u="none" strike="noStrike" kern="0" cap="none" spc="0" normalizeH="0" baseline="0" noProof="0" dirty="0">
                <a:ln>
                  <a:noFill/>
                </a:ln>
                <a:solidFill>
                  <a:srgbClr val="000000"/>
                </a:solidFill>
                <a:effectLst/>
                <a:uLnTx/>
                <a:uFillTx/>
                <a:latin typeface="Arial"/>
                <a:ea typeface="Calibri"/>
                <a:cs typeface="Calibri"/>
                <a:sym typeface="Calibri"/>
              </a:rPr>
              <a:t>Our overall SMART goal for new membership, will us to focus our efforts, track progress, and take actionable </a:t>
            </a:r>
          </a:p>
          <a:p>
            <a:pPr marL="50800" marR="0" lvl="0" indent="0" algn="l" defTabSz="914400" rtl="0" eaLnBrk="1" fontAlgn="auto" latinLnBrk="0" hangingPunct="1">
              <a:lnSpc>
                <a:spcPct val="90000"/>
              </a:lnSpc>
              <a:spcBef>
                <a:spcPts val="1000"/>
              </a:spcBef>
              <a:spcAft>
                <a:spcPts val="0"/>
              </a:spcAft>
              <a:buClr>
                <a:srgbClr val="000000"/>
              </a:buClr>
              <a:buSzPts val="2800"/>
              <a:buNone/>
              <a:tabLst/>
              <a:defRPr/>
            </a:pPr>
            <a:r>
              <a:rPr kumimoji="0" lang="en-US" sz="1600" b="0" i="0" u="none" strike="noStrike" kern="0" cap="none" spc="0" normalizeH="0" baseline="0" noProof="0" dirty="0">
                <a:ln>
                  <a:noFill/>
                </a:ln>
                <a:solidFill>
                  <a:srgbClr val="000000"/>
                </a:solidFill>
                <a:effectLst/>
                <a:uLnTx/>
                <a:uFillTx/>
                <a:latin typeface="Arial"/>
                <a:ea typeface="Calibri"/>
                <a:cs typeface="Calibri"/>
                <a:sym typeface="Calibri"/>
              </a:rPr>
              <a:t>steps to attract and retain new members, ultimately contributing to the club's growth and success.</a:t>
            </a:r>
          </a:p>
          <a:p>
            <a:pPr marL="50800" indent="0">
              <a:buNone/>
            </a:pPr>
            <a:endParaRPr lang="en-US" sz="1600" dirty="0">
              <a:latin typeface="+mn-lt"/>
            </a:endParaRPr>
          </a:p>
        </p:txBody>
      </p:sp>
      <p:pic>
        <p:nvPicPr>
          <p:cNvPr id="6" name="Google Shape;173;p10">
            <a:extLst>
              <a:ext uri="{FF2B5EF4-FFF2-40B4-BE49-F238E27FC236}">
                <a16:creationId xmlns:a16="http://schemas.microsoft.com/office/drawing/2014/main" id="{213DAC94-110F-A181-CA7E-E8BDE3E094AA}"/>
              </a:ext>
            </a:extLst>
          </p:cNvPr>
          <p:cNvPicPr preferRelativeResize="0"/>
          <p:nvPr/>
        </p:nvPicPr>
        <p:blipFill rotWithShape="1">
          <a:blip r:embed="rId3">
            <a:alphaModFix/>
          </a:blip>
          <a:srcRect/>
          <a:stretch/>
        </p:blipFill>
        <p:spPr>
          <a:xfrm>
            <a:off x="10620078" y="5049627"/>
            <a:ext cx="1347946" cy="1467161"/>
          </a:xfrm>
          <a:prstGeom prst="rect">
            <a:avLst/>
          </a:prstGeom>
          <a:noFill/>
          <a:ln>
            <a:noFill/>
          </a:ln>
        </p:spPr>
      </p:pic>
      <p:sp>
        <p:nvSpPr>
          <p:cNvPr id="10" name="Slide Number Placeholder 9">
            <a:extLst>
              <a:ext uri="{FF2B5EF4-FFF2-40B4-BE49-F238E27FC236}">
                <a16:creationId xmlns:a16="http://schemas.microsoft.com/office/drawing/2014/main" id="{EEF326E8-51F5-0461-81E0-2733ACCFB2D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2272380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7" name="Google Shape;127;p5"/>
          <p:cNvSpPr txBox="1"/>
          <p:nvPr/>
        </p:nvSpPr>
        <p:spPr>
          <a:xfrm>
            <a:off x="5354544" y="1600200"/>
            <a:ext cx="1828800" cy="182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9" name="Google Shape;129;p5"/>
          <p:cNvPicPr preferRelativeResize="0"/>
          <p:nvPr/>
        </p:nvPicPr>
        <p:blipFill rotWithShape="1">
          <a:blip r:embed="rId3">
            <a:alphaModFix/>
          </a:blip>
          <a:srcRect/>
          <a:stretch/>
        </p:blipFill>
        <p:spPr>
          <a:xfrm>
            <a:off x="10518338" y="4743622"/>
            <a:ext cx="1347197" cy="1553019"/>
          </a:xfrm>
          <a:prstGeom prst="rect">
            <a:avLst/>
          </a:prstGeom>
          <a:noFill/>
          <a:ln>
            <a:noFill/>
          </a:ln>
        </p:spPr>
      </p:pic>
      <p:sp>
        <p:nvSpPr>
          <p:cNvPr id="4" name="Title 1">
            <a:extLst>
              <a:ext uri="{FF2B5EF4-FFF2-40B4-BE49-F238E27FC236}">
                <a16:creationId xmlns:a16="http://schemas.microsoft.com/office/drawing/2014/main" id="{E4E0BB80-2C95-6DF9-7919-1704FDBF7623}"/>
              </a:ext>
            </a:extLst>
          </p:cNvPr>
          <p:cNvSpPr txBox="1">
            <a:spLocks/>
          </p:cNvSpPr>
          <p:nvPr/>
        </p:nvSpPr>
        <p:spPr>
          <a:xfrm>
            <a:off x="514474" y="171825"/>
            <a:ext cx="10677463" cy="743012"/>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latin typeface="Arial" panose="020B0604020202020204" pitchFamily="34" charset="0"/>
                <a:cs typeface="Arial" panose="020B0604020202020204" pitchFamily="34" charset="0"/>
              </a:rPr>
              <a:t>Ideas for Developing a Membership Plan (1 of 2)</a:t>
            </a:r>
          </a:p>
        </p:txBody>
      </p:sp>
      <p:sp>
        <p:nvSpPr>
          <p:cNvPr id="6" name="Text Placeholder 2">
            <a:extLst>
              <a:ext uri="{FF2B5EF4-FFF2-40B4-BE49-F238E27FC236}">
                <a16:creationId xmlns:a16="http://schemas.microsoft.com/office/drawing/2014/main" id="{80491717-3ADA-9B51-F961-F7CDD1E42028}"/>
              </a:ext>
            </a:extLst>
          </p:cNvPr>
          <p:cNvSpPr txBox="1">
            <a:spLocks/>
          </p:cNvSpPr>
          <p:nvPr/>
        </p:nvSpPr>
        <p:spPr>
          <a:xfrm>
            <a:off x="514474" y="1162168"/>
            <a:ext cx="10515600" cy="5134473"/>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algn="l">
              <a:buFont typeface="Wingdings" pitchFamily="2" charset="2"/>
              <a:buChar char="v"/>
            </a:pPr>
            <a:endParaRPr lang="en-US" sz="1800" dirty="0">
              <a:solidFill>
                <a:srgbClr val="000000"/>
              </a:solidFill>
              <a:latin typeface="Arial" panose="020B0604020202020204" pitchFamily="34" charset="0"/>
            </a:endParaRPr>
          </a:p>
          <a:p>
            <a:pPr algn="l">
              <a:buFont typeface="Wingdings" panose="05000000000000000000" pitchFamily="2" charset="2"/>
              <a:buChar char="§"/>
            </a:pPr>
            <a:r>
              <a:rPr lang="en-US" dirty="0">
                <a:solidFill>
                  <a:srgbClr val="000000"/>
                </a:solidFill>
                <a:latin typeface="+mn-lt"/>
              </a:rPr>
              <a:t>Define Membership Tiers</a:t>
            </a:r>
          </a:p>
          <a:p>
            <a:pPr algn="l">
              <a:buFont typeface="Wingdings" panose="05000000000000000000" pitchFamily="2" charset="2"/>
              <a:buChar char="§"/>
            </a:pPr>
            <a:endParaRPr lang="en-US" dirty="0">
              <a:solidFill>
                <a:srgbClr val="000000"/>
              </a:solidFill>
              <a:latin typeface="+mn-lt"/>
            </a:endParaRPr>
          </a:p>
          <a:p>
            <a:pPr algn="l">
              <a:buFont typeface="Wingdings" panose="05000000000000000000" pitchFamily="2" charset="2"/>
              <a:buChar char="§"/>
            </a:pPr>
            <a:r>
              <a:rPr lang="en-US" dirty="0">
                <a:solidFill>
                  <a:srgbClr val="000000"/>
                </a:solidFill>
                <a:latin typeface="+mn-lt"/>
              </a:rPr>
              <a:t>Promotional Campaigns</a:t>
            </a:r>
          </a:p>
          <a:p>
            <a:pPr algn="l">
              <a:buFont typeface="Wingdings" panose="05000000000000000000" pitchFamily="2" charset="2"/>
              <a:buChar char="§"/>
            </a:pPr>
            <a:endParaRPr lang="en-US" dirty="0">
              <a:solidFill>
                <a:srgbClr val="000000"/>
              </a:solidFill>
              <a:latin typeface="+mn-lt"/>
            </a:endParaRPr>
          </a:p>
          <a:p>
            <a:pPr algn="l">
              <a:buFont typeface="Wingdings" panose="05000000000000000000" pitchFamily="2" charset="2"/>
              <a:buChar char="§"/>
            </a:pPr>
            <a:r>
              <a:rPr lang="en-US" dirty="0">
                <a:solidFill>
                  <a:srgbClr val="000000"/>
                </a:solidFill>
                <a:latin typeface="+mn-lt"/>
              </a:rPr>
              <a:t>Engagement Initiatives</a:t>
            </a:r>
          </a:p>
          <a:p>
            <a:pPr algn="l">
              <a:buFont typeface="Wingdings" panose="05000000000000000000" pitchFamily="2" charset="2"/>
              <a:buChar char="§"/>
            </a:pPr>
            <a:endParaRPr lang="en-US" dirty="0">
              <a:solidFill>
                <a:srgbClr val="000000"/>
              </a:solidFill>
              <a:latin typeface="+mn-lt"/>
            </a:endParaRPr>
          </a:p>
          <a:p>
            <a:pPr algn="l">
              <a:buFont typeface="Wingdings" panose="05000000000000000000" pitchFamily="2" charset="2"/>
              <a:buChar char="§"/>
            </a:pPr>
            <a:r>
              <a:rPr lang="en-US" dirty="0">
                <a:solidFill>
                  <a:srgbClr val="000000"/>
                </a:solidFill>
                <a:latin typeface="+mn-lt"/>
              </a:rPr>
              <a:t>Youth Outreach</a:t>
            </a:r>
          </a:p>
          <a:p>
            <a:pPr algn="l">
              <a:buFont typeface="Wingdings" panose="05000000000000000000" pitchFamily="2" charset="2"/>
              <a:buChar char="§"/>
            </a:pPr>
            <a:endParaRPr lang="en-US" dirty="0">
              <a:solidFill>
                <a:srgbClr val="000000"/>
              </a:solidFill>
              <a:latin typeface="+mn-lt"/>
            </a:endParaRPr>
          </a:p>
          <a:p>
            <a:pPr algn="l">
              <a:buFont typeface="Wingdings" panose="05000000000000000000" pitchFamily="2" charset="2"/>
              <a:buChar char="§"/>
            </a:pPr>
            <a:r>
              <a:rPr lang="en-US" dirty="0">
                <a:solidFill>
                  <a:srgbClr val="000000"/>
                </a:solidFill>
                <a:latin typeface="+mn-lt"/>
              </a:rPr>
              <a:t>Member Referral Program</a:t>
            </a:r>
          </a:p>
          <a:p>
            <a:pPr algn="l">
              <a:buFont typeface="Wingdings" panose="05000000000000000000" pitchFamily="2" charset="2"/>
              <a:buChar char="§"/>
            </a:pPr>
            <a:endParaRPr lang="en-US" dirty="0">
              <a:solidFill>
                <a:srgbClr val="000000"/>
              </a:solidFill>
              <a:latin typeface="+mn-lt"/>
            </a:endParaRPr>
          </a:p>
          <a:p>
            <a:pPr algn="l">
              <a:buFont typeface="Wingdings" panose="05000000000000000000" pitchFamily="2" charset="2"/>
              <a:buChar char="§"/>
            </a:pPr>
            <a:r>
              <a:rPr lang="en-US" dirty="0">
                <a:solidFill>
                  <a:srgbClr val="000000"/>
                </a:solidFill>
                <a:latin typeface="+mn-lt"/>
              </a:rPr>
              <a:t>Corporate Partnerships</a:t>
            </a:r>
          </a:p>
          <a:p>
            <a:pPr algn="l">
              <a:buFont typeface="Wingdings" panose="05000000000000000000" pitchFamily="2" charset="2"/>
              <a:buChar char="§"/>
            </a:pPr>
            <a:endParaRPr lang="en-US" dirty="0">
              <a:solidFill>
                <a:srgbClr val="000000"/>
              </a:solidFill>
              <a:latin typeface="+mn-lt"/>
            </a:endParaRPr>
          </a:p>
          <a:p>
            <a:pPr algn="l">
              <a:buFont typeface="Wingdings" panose="05000000000000000000" pitchFamily="2" charset="2"/>
              <a:buChar char="§"/>
            </a:pPr>
            <a:r>
              <a:rPr lang="en-US" dirty="0">
                <a:solidFill>
                  <a:srgbClr val="000000"/>
                </a:solidFill>
                <a:latin typeface="+mn-lt"/>
              </a:rPr>
              <a:t>Flexible Meeting Schedules</a:t>
            </a:r>
            <a:endParaRPr lang="en-US" dirty="0">
              <a:latin typeface="+mn-lt"/>
            </a:endParaRPr>
          </a:p>
          <a:p>
            <a:pPr algn="l">
              <a:buFont typeface="Wingdings" pitchFamily="2" charset="2"/>
              <a:buChar char="v"/>
            </a:pPr>
            <a:endParaRPr lang="en-US" dirty="0"/>
          </a:p>
          <a:p>
            <a:pPr algn="l">
              <a:buFont typeface="Wingdings" pitchFamily="2" charset="2"/>
              <a:buChar char="v"/>
            </a:pPr>
            <a:endParaRPr lang="en-US" dirty="0"/>
          </a:p>
          <a:p>
            <a:pPr algn="l">
              <a:buFont typeface="Wingdings" pitchFamily="2" charset="2"/>
              <a:buChar char="v"/>
            </a:pPr>
            <a:endParaRPr lang="en-US" dirty="0"/>
          </a:p>
        </p:txBody>
      </p:sp>
      <p:sp>
        <p:nvSpPr>
          <p:cNvPr id="9" name="Slide Number Placeholder 8">
            <a:extLst>
              <a:ext uri="{FF2B5EF4-FFF2-40B4-BE49-F238E27FC236}">
                <a16:creationId xmlns:a16="http://schemas.microsoft.com/office/drawing/2014/main" id="{DD0675A9-1C62-EC7A-FE4F-619571EF6D9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2641617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7" name="Google Shape;127;p5"/>
          <p:cNvSpPr txBox="1"/>
          <p:nvPr/>
        </p:nvSpPr>
        <p:spPr>
          <a:xfrm>
            <a:off x="5354544" y="1600200"/>
            <a:ext cx="1828800" cy="182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9" name="Google Shape;129;p5"/>
          <p:cNvPicPr preferRelativeResize="0"/>
          <p:nvPr/>
        </p:nvPicPr>
        <p:blipFill rotWithShape="1">
          <a:blip r:embed="rId3">
            <a:alphaModFix/>
          </a:blip>
          <a:srcRect/>
          <a:stretch/>
        </p:blipFill>
        <p:spPr>
          <a:xfrm>
            <a:off x="10493916" y="4748245"/>
            <a:ext cx="1347197" cy="1553019"/>
          </a:xfrm>
          <a:prstGeom prst="rect">
            <a:avLst/>
          </a:prstGeom>
          <a:noFill/>
          <a:ln>
            <a:noFill/>
          </a:ln>
        </p:spPr>
      </p:pic>
      <p:sp>
        <p:nvSpPr>
          <p:cNvPr id="4" name="Title 1">
            <a:extLst>
              <a:ext uri="{FF2B5EF4-FFF2-40B4-BE49-F238E27FC236}">
                <a16:creationId xmlns:a16="http://schemas.microsoft.com/office/drawing/2014/main" id="{E4E0BB80-2C95-6DF9-7919-1704FDBF7623}"/>
              </a:ext>
            </a:extLst>
          </p:cNvPr>
          <p:cNvSpPr txBox="1">
            <a:spLocks/>
          </p:cNvSpPr>
          <p:nvPr/>
        </p:nvSpPr>
        <p:spPr>
          <a:xfrm>
            <a:off x="281392" y="387490"/>
            <a:ext cx="10677463" cy="743012"/>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latin typeface="+mn-lt"/>
              </a:rPr>
              <a:t>Ideas for Developing a Membership Plan (2 of 2) </a:t>
            </a:r>
          </a:p>
        </p:txBody>
      </p:sp>
      <p:sp>
        <p:nvSpPr>
          <p:cNvPr id="2" name="TextBox 1">
            <a:extLst>
              <a:ext uri="{FF2B5EF4-FFF2-40B4-BE49-F238E27FC236}">
                <a16:creationId xmlns:a16="http://schemas.microsoft.com/office/drawing/2014/main" id="{80D4BFA4-7D45-C267-4371-69FDA9742B39}"/>
              </a:ext>
            </a:extLst>
          </p:cNvPr>
          <p:cNvSpPr txBox="1"/>
          <p:nvPr/>
        </p:nvSpPr>
        <p:spPr>
          <a:xfrm>
            <a:off x="5180355" y="2515845"/>
            <a:ext cx="1828800" cy="1828800"/>
          </a:xfrm>
          <a:prstGeom prst="rect">
            <a:avLst/>
          </a:prstGeom>
          <a:noFill/>
        </p:spPr>
        <p:txBody>
          <a:bodyPr wrap="square" rtlCol="0">
            <a:spAutoFit/>
          </a:bodyPr>
          <a:lstStyle/>
          <a:p>
            <a:pPr algn="l"/>
            <a:endParaRPr lang="en-US"/>
          </a:p>
        </p:txBody>
      </p:sp>
      <p:sp>
        <p:nvSpPr>
          <p:cNvPr id="3" name="TextBox 2">
            <a:extLst>
              <a:ext uri="{FF2B5EF4-FFF2-40B4-BE49-F238E27FC236}">
                <a16:creationId xmlns:a16="http://schemas.microsoft.com/office/drawing/2014/main" id="{BF71A9C1-D054-0E65-ADD8-B10526965E76}"/>
              </a:ext>
            </a:extLst>
          </p:cNvPr>
          <p:cNvSpPr txBox="1"/>
          <p:nvPr/>
        </p:nvSpPr>
        <p:spPr>
          <a:xfrm>
            <a:off x="658409" y="1592283"/>
            <a:ext cx="9923430" cy="4708981"/>
          </a:xfrm>
          <a:prstGeom prst="rect">
            <a:avLst/>
          </a:prstGeom>
          <a:noFill/>
        </p:spPr>
        <p:txBody>
          <a:bodyPr wrap="square" rtlCol="0">
            <a:spAutoFit/>
          </a:bodyPr>
          <a:lstStyle/>
          <a:p>
            <a:pPr marL="342900" indent="-342900">
              <a:buFont typeface="Arial" panose="020B0604020202020204" pitchFamily="34" charset="0"/>
              <a:buChar char="•"/>
            </a:pPr>
            <a:r>
              <a:rPr lang="en-US" sz="2000" b="0" i="0" u="none" strike="noStrike" dirty="0">
                <a:solidFill>
                  <a:srgbClr val="000000"/>
                </a:solidFill>
                <a:effectLst/>
                <a:latin typeface="Arial" panose="020B0604020202020204" pitchFamily="34" charset="0"/>
              </a:rPr>
              <a:t>Training and Development</a:t>
            </a:r>
          </a:p>
          <a:p>
            <a:pPr marL="342900" indent="-342900">
              <a:buFont typeface="Arial" panose="020B0604020202020204" pitchFamily="34" charset="0"/>
              <a:buChar char="•"/>
            </a:pPr>
            <a:endParaRPr lang="en-US" sz="2000" b="0" i="0" u="none" strike="noStrike" dirty="0">
              <a:solidFill>
                <a:srgbClr val="000000"/>
              </a:solidFill>
              <a:effectLst/>
              <a:latin typeface="Arial" panose="020B0604020202020204" pitchFamily="34" charset="0"/>
            </a:endParaRPr>
          </a:p>
          <a:p>
            <a:pPr marL="342900" indent="-342900">
              <a:buFont typeface="Arial" panose="020B0604020202020204" pitchFamily="34" charset="0"/>
              <a:buChar char="•"/>
            </a:pPr>
            <a:r>
              <a:rPr lang="en-US" sz="2000" b="0" i="0" u="none" strike="noStrike" dirty="0">
                <a:solidFill>
                  <a:srgbClr val="000000"/>
                </a:solidFill>
                <a:effectLst/>
                <a:latin typeface="Arial" panose="020B0604020202020204" pitchFamily="34" charset="0"/>
              </a:rPr>
              <a:t>Recognition Program</a:t>
            </a:r>
          </a:p>
          <a:p>
            <a:pPr marL="342900" indent="-342900">
              <a:buFont typeface="Arial" panose="020B0604020202020204" pitchFamily="34" charset="0"/>
              <a:buChar char="•"/>
            </a:pPr>
            <a:endParaRPr lang="en-US" sz="2000" dirty="0">
              <a:effectLst/>
            </a:endParaRPr>
          </a:p>
          <a:p>
            <a:pPr marL="342900" indent="-342900">
              <a:buFont typeface="Arial" panose="020B0604020202020204" pitchFamily="34" charset="0"/>
              <a:buChar char="•"/>
            </a:pPr>
            <a:r>
              <a:rPr lang="en-US" sz="2000" b="0" i="0" u="none" strike="noStrike" dirty="0">
                <a:solidFill>
                  <a:srgbClr val="000000"/>
                </a:solidFill>
                <a:effectLst/>
                <a:latin typeface="Arial" panose="020B0604020202020204" pitchFamily="34" charset="0"/>
              </a:rPr>
              <a:t>Community Collaborations</a:t>
            </a:r>
          </a:p>
          <a:p>
            <a:pPr marL="342900" indent="-342900">
              <a:buFont typeface="Arial" panose="020B0604020202020204" pitchFamily="34" charset="0"/>
              <a:buChar char="•"/>
            </a:pPr>
            <a:endParaRPr lang="en-US" sz="2000" dirty="0">
              <a:effectLst/>
            </a:endParaRPr>
          </a:p>
          <a:p>
            <a:pPr marL="342900" indent="-342900">
              <a:buFont typeface="Arial" panose="020B0604020202020204" pitchFamily="34" charset="0"/>
              <a:buChar char="•"/>
            </a:pPr>
            <a:r>
              <a:rPr lang="en-US" sz="2000" b="0" i="0" u="none" strike="noStrike" dirty="0">
                <a:solidFill>
                  <a:srgbClr val="000000"/>
                </a:solidFill>
                <a:effectLst/>
                <a:latin typeface="Arial" panose="020B0604020202020204" pitchFamily="34" charset="0"/>
              </a:rPr>
              <a:t>Testimonials and Success Stories</a:t>
            </a:r>
          </a:p>
          <a:p>
            <a:pPr marL="342900" indent="-342900">
              <a:buFont typeface="Arial" panose="020B0604020202020204" pitchFamily="34" charset="0"/>
              <a:buChar char="•"/>
            </a:pPr>
            <a:endParaRPr lang="en-US" sz="2000" dirty="0">
              <a:effectLst/>
            </a:endParaRPr>
          </a:p>
          <a:p>
            <a:pPr marL="342900" indent="-342900">
              <a:buFont typeface="Arial" panose="020B0604020202020204" pitchFamily="34" charset="0"/>
              <a:buChar char="•"/>
            </a:pPr>
            <a:r>
              <a:rPr lang="en-US" sz="2000" b="0" i="0" u="none" strike="noStrike" dirty="0">
                <a:solidFill>
                  <a:srgbClr val="000000"/>
                </a:solidFill>
                <a:effectLst/>
                <a:latin typeface="Arial" panose="020B0604020202020204" pitchFamily="34" charset="0"/>
              </a:rPr>
              <a:t>Diversity and Inclusion</a:t>
            </a:r>
          </a:p>
          <a:p>
            <a:pPr marL="342900" indent="-342900">
              <a:buFont typeface="Arial" panose="020B0604020202020204" pitchFamily="34" charset="0"/>
              <a:buChar char="•"/>
            </a:pPr>
            <a:endParaRPr lang="en-US" sz="2000" dirty="0">
              <a:effectLst/>
            </a:endParaRPr>
          </a:p>
          <a:p>
            <a:pPr marL="342900" indent="-342900">
              <a:buFont typeface="Arial" panose="020B0604020202020204" pitchFamily="34" charset="0"/>
              <a:buChar char="•"/>
            </a:pPr>
            <a:r>
              <a:rPr lang="en-US" sz="2000" b="0" i="0" u="none" strike="noStrike" dirty="0">
                <a:solidFill>
                  <a:srgbClr val="000000"/>
                </a:solidFill>
                <a:effectLst/>
                <a:latin typeface="Arial" panose="020B0604020202020204" pitchFamily="34" charset="0"/>
              </a:rPr>
              <a:t>Member Feedback Mechanism</a:t>
            </a:r>
          </a:p>
          <a:p>
            <a:pPr marL="342900" indent="-342900">
              <a:buFont typeface="Arial" panose="020B0604020202020204" pitchFamily="34" charset="0"/>
              <a:buChar char="•"/>
            </a:pPr>
            <a:endParaRPr lang="en-US" sz="2000" dirty="0">
              <a:effectLst/>
            </a:endParaRPr>
          </a:p>
          <a:p>
            <a:pPr marL="342900" indent="-342900">
              <a:buFont typeface="Arial" panose="020B0604020202020204" pitchFamily="34" charset="0"/>
              <a:buChar char="•"/>
            </a:pPr>
            <a:r>
              <a:rPr lang="en-US" sz="2000" b="0" i="0" u="none" strike="noStrike" dirty="0">
                <a:solidFill>
                  <a:srgbClr val="000000"/>
                </a:solidFill>
                <a:effectLst/>
                <a:latin typeface="Arial" panose="020B0604020202020204" pitchFamily="34" charset="0"/>
              </a:rPr>
              <a:t>Continuous Promotion</a:t>
            </a:r>
          </a:p>
          <a:p>
            <a:pPr marL="342900" indent="-342900">
              <a:buFont typeface="Arial" panose="020B0604020202020204" pitchFamily="34" charset="0"/>
              <a:buChar char="•"/>
            </a:pPr>
            <a:endParaRPr lang="en-US" sz="2000" dirty="0">
              <a:effectLst/>
            </a:endParaRPr>
          </a:p>
          <a:p>
            <a:pPr marL="342900" indent="-342900" algn="l">
              <a:buFont typeface="Arial" panose="020B0604020202020204" pitchFamily="34" charset="0"/>
              <a:buChar char="•"/>
            </a:pPr>
            <a:endParaRPr lang="en-US" sz="2000" dirty="0"/>
          </a:p>
        </p:txBody>
      </p:sp>
      <p:sp>
        <p:nvSpPr>
          <p:cNvPr id="10" name="Slide Number Placeholder 9">
            <a:extLst>
              <a:ext uri="{FF2B5EF4-FFF2-40B4-BE49-F238E27FC236}">
                <a16:creationId xmlns:a16="http://schemas.microsoft.com/office/drawing/2014/main" id="{F8476D12-9022-2D62-50C9-49EB2C4F171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1414983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42FE-5A39-F660-8F31-AD8056570C55}"/>
              </a:ext>
            </a:extLst>
          </p:cNvPr>
          <p:cNvSpPr>
            <a:spLocks noGrp="1"/>
          </p:cNvSpPr>
          <p:nvPr>
            <p:ph type="title"/>
          </p:nvPr>
        </p:nvSpPr>
        <p:spPr>
          <a:xfrm>
            <a:off x="838200" y="1399344"/>
            <a:ext cx="10515600" cy="742659"/>
          </a:xfrm>
        </p:spPr>
        <p:txBody>
          <a:bodyPr>
            <a:normAutofit/>
          </a:bodyPr>
          <a:lstStyle/>
          <a:p>
            <a:r>
              <a:rPr kumimoji="0" lang="en-US" sz="2000" b="0" i="0" u="none" strike="noStrike" kern="0" cap="none" spc="0" normalizeH="0" baseline="0" noProof="0" dirty="0">
                <a:ln>
                  <a:noFill/>
                </a:ln>
                <a:solidFill>
                  <a:srgbClr val="000000"/>
                </a:solidFill>
                <a:effectLst/>
                <a:uLnTx/>
                <a:uFillTx/>
                <a:latin typeface="Arial" panose="020B0604020202020204" pitchFamily="34" charset="0"/>
                <a:ea typeface="Calibri"/>
                <a:cs typeface="Calibri"/>
                <a:sym typeface="Calibri"/>
              </a:rPr>
              <a:t>Fulfilling and rewarding experience that allows you to give back to your community, connect with others, and make a meaningful difference in the world</a:t>
            </a:r>
            <a:r>
              <a:rPr lang="en-US" sz="2000" dirty="0">
                <a:solidFill>
                  <a:srgbClr val="000000"/>
                </a:solidFill>
                <a:latin typeface="Arial" panose="020B0604020202020204" pitchFamily="34" charset="0"/>
              </a:rPr>
              <a:t>.</a:t>
            </a:r>
            <a:endParaRPr lang="en-US" sz="2000" dirty="0"/>
          </a:p>
        </p:txBody>
      </p:sp>
      <p:sp>
        <p:nvSpPr>
          <p:cNvPr id="3" name="Text Placeholder 2">
            <a:extLst>
              <a:ext uri="{FF2B5EF4-FFF2-40B4-BE49-F238E27FC236}">
                <a16:creationId xmlns:a16="http://schemas.microsoft.com/office/drawing/2014/main" id="{2DAC401B-50A6-3842-8594-C7FEBA2EBBD9}"/>
              </a:ext>
            </a:extLst>
          </p:cNvPr>
          <p:cNvSpPr>
            <a:spLocks noGrp="1"/>
          </p:cNvSpPr>
          <p:nvPr>
            <p:ph type="body" idx="1"/>
          </p:nvPr>
        </p:nvSpPr>
        <p:spPr>
          <a:xfrm>
            <a:off x="712694" y="2278528"/>
            <a:ext cx="9855426" cy="4579472"/>
          </a:xfrm>
        </p:spPr>
        <p:txBody>
          <a:bodyPr>
            <a:normAutofit/>
          </a:bodyPr>
          <a:lstStyle/>
          <a:p>
            <a:pPr>
              <a:buFont typeface="Arial" panose="020B0604020202020204" pitchFamily="34" charset="0"/>
              <a:buChar char="•"/>
            </a:pPr>
            <a:r>
              <a:rPr lang="en-US" sz="2400" b="0" i="0" u="none" strike="noStrike" dirty="0">
                <a:solidFill>
                  <a:srgbClr val="000000"/>
                </a:solidFill>
                <a:effectLst/>
                <a:latin typeface="+mn-lt"/>
              </a:rPr>
              <a:t>Community Impact</a:t>
            </a:r>
          </a:p>
          <a:p>
            <a:pPr>
              <a:buFont typeface="Arial" panose="020B0604020202020204" pitchFamily="34" charset="0"/>
              <a:buChar char="•"/>
            </a:pPr>
            <a:r>
              <a:rPr lang="en-US" sz="2400" b="0" i="0" u="none" strike="noStrike" dirty="0">
                <a:solidFill>
                  <a:srgbClr val="000000"/>
                </a:solidFill>
                <a:effectLst/>
                <a:latin typeface="+mn-lt"/>
              </a:rPr>
              <a:t>Networking Opportunities</a:t>
            </a:r>
            <a:endParaRPr lang="en-US" sz="2400" dirty="0">
              <a:effectLst/>
              <a:latin typeface="+mn-lt"/>
            </a:endParaRPr>
          </a:p>
          <a:p>
            <a:pPr>
              <a:buFont typeface="Arial" panose="020B0604020202020204" pitchFamily="34" charset="0"/>
              <a:buChar char="•"/>
            </a:pPr>
            <a:r>
              <a:rPr lang="en-US" sz="2400" b="0" i="0" u="none" strike="noStrike" dirty="0">
                <a:solidFill>
                  <a:srgbClr val="000000"/>
                </a:solidFill>
                <a:effectLst/>
                <a:latin typeface="+mn-lt"/>
              </a:rPr>
              <a:t>Personal Growth</a:t>
            </a:r>
          </a:p>
          <a:p>
            <a:pPr>
              <a:buFont typeface="Arial" panose="020B0604020202020204" pitchFamily="34" charset="0"/>
              <a:buChar char="•"/>
            </a:pPr>
            <a:r>
              <a:rPr lang="en-US" sz="2400" b="0" i="0" u="none" strike="noStrike" dirty="0">
                <a:solidFill>
                  <a:srgbClr val="000000"/>
                </a:solidFill>
                <a:effectLst/>
                <a:latin typeface="+mn-lt"/>
              </a:rPr>
              <a:t>Social Connections</a:t>
            </a:r>
            <a:endParaRPr lang="en-US" sz="2400" dirty="0">
              <a:solidFill>
                <a:srgbClr val="000000"/>
              </a:solidFill>
              <a:latin typeface="+mn-lt"/>
            </a:endParaRPr>
          </a:p>
          <a:p>
            <a:pPr>
              <a:buFont typeface="Arial" panose="020B0604020202020204" pitchFamily="34" charset="0"/>
              <a:buChar char="•"/>
            </a:pPr>
            <a:r>
              <a:rPr lang="en-US" sz="2400" b="0" i="0" u="none" strike="noStrike" dirty="0">
                <a:solidFill>
                  <a:srgbClr val="000000"/>
                </a:solidFill>
                <a:effectLst/>
                <a:latin typeface="+mn-lt"/>
              </a:rPr>
              <a:t>Recognition and Awards</a:t>
            </a:r>
          </a:p>
          <a:p>
            <a:pPr>
              <a:buFont typeface="Arial" panose="020B0604020202020204" pitchFamily="34" charset="0"/>
              <a:buChar char="•"/>
            </a:pPr>
            <a:r>
              <a:rPr lang="en-US" sz="2400" b="0" i="0" u="none" strike="noStrike" dirty="0">
                <a:solidFill>
                  <a:srgbClr val="000000"/>
                </a:solidFill>
                <a:effectLst/>
                <a:latin typeface="+mn-lt"/>
              </a:rPr>
              <a:t>Training and Development</a:t>
            </a:r>
          </a:p>
          <a:p>
            <a:pPr>
              <a:buFont typeface="Arial" panose="020B0604020202020204" pitchFamily="34" charset="0"/>
              <a:buChar char="•"/>
            </a:pPr>
            <a:r>
              <a:rPr lang="en-US" sz="2400" b="0" i="0" u="none" strike="noStrike" dirty="0">
                <a:solidFill>
                  <a:srgbClr val="000000"/>
                </a:solidFill>
                <a:effectLst/>
                <a:latin typeface="+mn-lt"/>
              </a:rPr>
              <a:t>Access to Resources</a:t>
            </a:r>
          </a:p>
          <a:p>
            <a:pPr>
              <a:buFont typeface="Arial" panose="020B0604020202020204" pitchFamily="34" charset="0"/>
              <a:buChar char="•"/>
            </a:pPr>
            <a:r>
              <a:rPr lang="en-US" sz="2400" b="0" i="0" u="none" strike="noStrike" dirty="0">
                <a:solidFill>
                  <a:srgbClr val="000000"/>
                </a:solidFill>
                <a:effectLst/>
                <a:latin typeface="+mn-lt"/>
              </a:rPr>
              <a:t>Global Impact</a:t>
            </a:r>
          </a:p>
          <a:p>
            <a:pPr>
              <a:buFont typeface="Arial" panose="020B0604020202020204" pitchFamily="34" charset="0"/>
              <a:buChar char="•"/>
            </a:pPr>
            <a:r>
              <a:rPr lang="en-US" sz="2400" b="0" i="0" u="none" strike="noStrike" dirty="0">
                <a:solidFill>
                  <a:srgbClr val="000000"/>
                </a:solidFill>
                <a:effectLst/>
                <a:latin typeface="+mn-lt"/>
              </a:rPr>
              <a:t>Sense of Purpose</a:t>
            </a:r>
            <a:endParaRPr lang="en-US" sz="2400" dirty="0">
              <a:effectLst/>
              <a:latin typeface="+mn-lt"/>
            </a:endParaRPr>
          </a:p>
          <a:p>
            <a:pPr>
              <a:buFont typeface="Wingdings" pitchFamily="2" charset="2"/>
              <a:buChar char="Ø"/>
            </a:pPr>
            <a:endParaRPr lang="en-US" dirty="0"/>
          </a:p>
        </p:txBody>
      </p:sp>
      <p:pic>
        <p:nvPicPr>
          <p:cNvPr id="5" name="Google Shape;141;p7">
            <a:extLst>
              <a:ext uri="{FF2B5EF4-FFF2-40B4-BE49-F238E27FC236}">
                <a16:creationId xmlns:a16="http://schemas.microsoft.com/office/drawing/2014/main" id="{72F4A511-F83D-5C07-34F1-65619F0538AB}"/>
              </a:ext>
            </a:extLst>
          </p:cNvPr>
          <p:cNvPicPr preferRelativeResize="0"/>
          <p:nvPr/>
        </p:nvPicPr>
        <p:blipFill rotWithShape="1">
          <a:blip r:embed="rId3">
            <a:alphaModFix/>
          </a:blip>
          <a:srcRect/>
          <a:stretch/>
        </p:blipFill>
        <p:spPr>
          <a:xfrm>
            <a:off x="10568120" y="4803332"/>
            <a:ext cx="1347196" cy="1553018"/>
          </a:xfrm>
          <a:prstGeom prst="rect">
            <a:avLst/>
          </a:prstGeom>
          <a:noFill/>
          <a:ln>
            <a:noFill/>
          </a:ln>
        </p:spPr>
      </p:pic>
      <p:sp>
        <p:nvSpPr>
          <p:cNvPr id="10" name="Slide Number Placeholder 9">
            <a:extLst>
              <a:ext uri="{FF2B5EF4-FFF2-40B4-BE49-F238E27FC236}">
                <a16:creationId xmlns:a16="http://schemas.microsoft.com/office/drawing/2014/main" id="{93D45729-D6A5-D40A-22C1-886E1AECE8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
        <p:nvSpPr>
          <p:cNvPr id="6" name="TextBox 5">
            <a:extLst>
              <a:ext uri="{FF2B5EF4-FFF2-40B4-BE49-F238E27FC236}">
                <a16:creationId xmlns:a16="http://schemas.microsoft.com/office/drawing/2014/main" id="{45396FE3-7AE3-C69B-CE48-89EFF62AA97C}"/>
              </a:ext>
            </a:extLst>
          </p:cNvPr>
          <p:cNvSpPr txBox="1"/>
          <p:nvPr/>
        </p:nvSpPr>
        <p:spPr>
          <a:xfrm>
            <a:off x="3810759" y="614335"/>
            <a:ext cx="4570482" cy="646331"/>
          </a:xfrm>
          <a:prstGeom prst="rect">
            <a:avLst/>
          </a:prstGeom>
          <a:noFill/>
        </p:spPr>
        <p:txBody>
          <a:bodyPr wrap="none" rtlCol="0">
            <a:spAutoFit/>
          </a:bodyPr>
          <a:lstStyle/>
          <a:p>
            <a:r>
              <a:rPr kumimoji="0" lang="en-US" sz="3600" b="1" i="0" u="none" strike="noStrike" kern="0" cap="none" spc="0" normalizeH="0" baseline="0" noProof="0" dirty="0">
                <a:ln>
                  <a:noFill/>
                </a:ln>
                <a:solidFill>
                  <a:srgbClr val="000000"/>
                </a:solidFill>
                <a:effectLst/>
                <a:uLnTx/>
                <a:uFillTx/>
                <a:latin typeface="Arial"/>
                <a:ea typeface="Calibri"/>
                <a:cs typeface="Calibri"/>
                <a:sym typeface="Calibri"/>
              </a:rPr>
              <a:t>What is in it for Me?</a:t>
            </a:r>
            <a:endParaRPr lang="en-US" dirty="0"/>
          </a:p>
        </p:txBody>
      </p:sp>
    </p:spTree>
    <p:extLst>
      <p:ext uri="{BB962C8B-B14F-4D97-AF65-F5344CB8AC3E}">
        <p14:creationId xmlns:p14="http://schemas.microsoft.com/office/powerpoint/2010/main" val="3088485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0"/>
          <p:cNvSpPr txBox="1">
            <a:spLocks noGrp="1"/>
          </p:cNvSpPr>
          <p:nvPr>
            <p:ph type="title"/>
          </p:nvPr>
        </p:nvSpPr>
        <p:spPr>
          <a:xfrm>
            <a:off x="1643775" y="53925"/>
            <a:ext cx="8382000" cy="80168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F3F3F"/>
              </a:buClr>
              <a:buSzPts val="4400"/>
              <a:buFont typeface="Calibri"/>
              <a:buNone/>
            </a:pPr>
            <a:r>
              <a:rPr lang="en-US"/>
              <a:t>SWOT</a:t>
            </a:r>
            <a:endParaRPr/>
          </a:p>
        </p:txBody>
      </p:sp>
      <p:sp>
        <p:nvSpPr>
          <p:cNvPr id="159" name="Google Shape;15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
        <p:nvSpPr>
          <p:cNvPr id="160" name="Google Shape;160;p10"/>
          <p:cNvSpPr txBox="1">
            <a:spLocks noGrp="1"/>
          </p:cNvSpPr>
          <p:nvPr>
            <p:ph type="body" idx="4294967295"/>
          </p:nvPr>
        </p:nvSpPr>
        <p:spPr>
          <a:xfrm>
            <a:off x="2734272" y="1169854"/>
            <a:ext cx="3619500" cy="24225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600"/>
              <a:buChar char="•"/>
            </a:pPr>
            <a:r>
              <a:rPr lang="en-US" sz="1600"/>
              <a:t>Strengths	</a:t>
            </a:r>
            <a:endParaRPr/>
          </a:p>
          <a:p>
            <a:pPr marL="285750" lvl="0" indent="-285750" algn="l" rtl="0">
              <a:lnSpc>
                <a:spcPct val="90000"/>
              </a:lnSpc>
              <a:spcBef>
                <a:spcPts val="1000"/>
              </a:spcBef>
              <a:spcAft>
                <a:spcPts val="0"/>
              </a:spcAft>
              <a:buClr>
                <a:schemeClr val="dk1"/>
              </a:buClr>
              <a:buSzPts val="1400"/>
              <a:buFont typeface="Arial" panose="020B0604020202020204" pitchFamily="34" charset="0"/>
              <a:buChar char="•"/>
            </a:pPr>
            <a:r>
              <a:rPr lang="en-US" sz="1400"/>
              <a:t>Established Brand:  Strong Reputation for Community service and philanthropy</a:t>
            </a:r>
          </a:p>
          <a:p>
            <a:pPr marL="285750" lvl="0" indent="-285750" algn="l" rtl="0">
              <a:lnSpc>
                <a:spcPct val="90000"/>
              </a:lnSpc>
              <a:spcBef>
                <a:spcPts val="1000"/>
              </a:spcBef>
              <a:spcAft>
                <a:spcPts val="0"/>
              </a:spcAft>
              <a:buClr>
                <a:schemeClr val="dk1"/>
              </a:buClr>
              <a:buSzPts val="1400"/>
              <a:buFont typeface="Arial" panose="020B0604020202020204" pitchFamily="34" charset="0"/>
              <a:buChar char="•"/>
            </a:pPr>
            <a:r>
              <a:rPr lang="en-US" sz="1400"/>
              <a:t>Diverse Membership:  various backgrounds, professions, cultural, etc.</a:t>
            </a:r>
          </a:p>
          <a:p>
            <a:pPr marL="285750" lvl="0" indent="-285750" algn="l" rtl="0">
              <a:lnSpc>
                <a:spcPct val="90000"/>
              </a:lnSpc>
              <a:spcBef>
                <a:spcPts val="1000"/>
              </a:spcBef>
              <a:spcAft>
                <a:spcPts val="0"/>
              </a:spcAft>
              <a:buClr>
                <a:schemeClr val="dk1"/>
              </a:buClr>
              <a:buSzPts val="1400"/>
              <a:buFont typeface="Arial" panose="020B0604020202020204" pitchFamily="34" charset="0"/>
              <a:buChar char="•"/>
            </a:pPr>
            <a:r>
              <a:rPr lang="en-US" sz="1400"/>
              <a:t>Existing Infrastructure:  Structure and resources to support recruitment and retention.</a:t>
            </a:r>
          </a:p>
          <a:p>
            <a:pPr marL="285750" lvl="0" indent="-285750" algn="l" rtl="0">
              <a:lnSpc>
                <a:spcPct val="90000"/>
              </a:lnSpc>
              <a:spcBef>
                <a:spcPts val="1000"/>
              </a:spcBef>
              <a:spcAft>
                <a:spcPts val="0"/>
              </a:spcAft>
              <a:buClr>
                <a:schemeClr val="dk1"/>
              </a:buClr>
              <a:buSzPts val="1400"/>
              <a:buFont typeface="Arial" panose="020B0604020202020204" pitchFamily="34" charset="0"/>
              <a:buChar char="•"/>
            </a:pPr>
            <a:r>
              <a:rPr lang="en-US" sz="1400"/>
              <a:t>Strong Community Ties</a:t>
            </a:r>
            <a:endParaRPr lang="en-US"/>
          </a:p>
        </p:txBody>
      </p:sp>
      <p:sp>
        <p:nvSpPr>
          <p:cNvPr id="161" name="Google Shape;161;p10"/>
          <p:cNvSpPr txBox="1">
            <a:spLocks noGrp="1"/>
          </p:cNvSpPr>
          <p:nvPr>
            <p:ph type="body" idx="4294967295"/>
          </p:nvPr>
        </p:nvSpPr>
        <p:spPr>
          <a:xfrm>
            <a:off x="6574333" y="1204398"/>
            <a:ext cx="3709987" cy="2422525"/>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1600"/>
              <a:buChar char="•"/>
            </a:pPr>
            <a:r>
              <a:rPr lang="en-US" sz="1600"/>
              <a:t>Weaknesses</a:t>
            </a:r>
          </a:p>
          <a:p>
            <a:pPr marL="228600" lvl="0" indent="-228600" algn="l" rtl="0">
              <a:lnSpc>
                <a:spcPct val="90000"/>
              </a:lnSpc>
              <a:spcBef>
                <a:spcPts val="0"/>
              </a:spcBef>
              <a:spcAft>
                <a:spcPts val="0"/>
              </a:spcAft>
              <a:buClr>
                <a:schemeClr val="dk1"/>
              </a:buClr>
              <a:buSzPts val="1600"/>
              <a:buChar char="•"/>
            </a:pPr>
            <a:endParaRPr lang="en-US" sz="1600"/>
          </a:p>
          <a:p>
            <a:pPr marL="228600" lvl="0" indent="-228600" algn="l" rtl="0">
              <a:lnSpc>
                <a:spcPct val="90000"/>
              </a:lnSpc>
              <a:spcBef>
                <a:spcPts val="0"/>
              </a:spcBef>
              <a:spcAft>
                <a:spcPts val="0"/>
              </a:spcAft>
              <a:buClr>
                <a:schemeClr val="dk1"/>
              </a:buClr>
              <a:buSzPts val="1600"/>
              <a:buChar char="•"/>
            </a:pPr>
            <a:r>
              <a:rPr lang="en-US" sz="1600"/>
              <a:t>Aging Membership Demographics:  Struggle to attract younger members will hinder long-term sustainability.</a:t>
            </a:r>
          </a:p>
          <a:p>
            <a:pPr marL="228600" lvl="0" indent="-228600" algn="l" rtl="0">
              <a:lnSpc>
                <a:spcPct val="90000"/>
              </a:lnSpc>
              <a:spcBef>
                <a:spcPts val="0"/>
              </a:spcBef>
              <a:spcAft>
                <a:spcPts val="0"/>
              </a:spcAft>
              <a:buClr>
                <a:schemeClr val="dk1"/>
              </a:buClr>
              <a:buSzPts val="1600"/>
              <a:buChar char="•"/>
            </a:pPr>
            <a:r>
              <a:rPr lang="en-US" sz="1600"/>
              <a:t>Limited Outreach:  Difficulty reaching potential members outside networks or geographic areas</a:t>
            </a:r>
          </a:p>
          <a:p>
            <a:pPr marL="228600" lvl="0" indent="-228600" algn="l" rtl="0">
              <a:lnSpc>
                <a:spcPct val="90000"/>
              </a:lnSpc>
              <a:spcBef>
                <a:spcPts val="0"/>
              </a:spcBef>
              <a:spcAft>
                <a:spcPts val="0"/>
              </a:spcAft>
              <a:buClr>
                <a:schemeClr val="dk1"/>
              </a:buClr>
              <a:buSzPts val="1600"/>
              <a:buChar char="•"/>
            </a:pPr>
            <a:r>
              <a:rPr lang="en-US" sz="1600"/>
              <a:t>Membership Turnover:  High turnover</a:t>
            </a:r>
          </a:p>
          <a:p>
            <a:pPr marL="228600" lvl="0" indent="-228600" algn="l" rtl="0">
              <a:lnSpc>
                <a:spcPct val="90000"/>
              </a:lnSpc>
              <a:spcBef>
                <a:spcPts val="0"/>
              </a:spcBef>
              <a:spcAft>
                <a:spcPts val="0"/>
              </a:spcAft>
              <a:buClr>
                <a:schemeClr val="dk1"/>
              </a:buClr>
              <a:buSzPts val="1600"/>
              <a:buChar char="•"/>
            </a:pPr>
            <a:r>
              <a:rPr lang="en-US" sz="1600"/>
              <a:t>Limited Resources:  financial and Human Resources are limited.</a:t>
            </a:r>
          </a:p>
        </p:txBody>
      </p:sp>
      <p:sp>
        <p:nvSpPr>
          <p:cNvPr id="162" name="Google Shape;162;p10"/>
          <p:cNvSpPr txBox="1">
            <a:spLocks noGrp="1"/>
          </p:cNvSpPr>
          <p:nvPr>
            <p:ph type="body" idx="4294967295"/>
          </p:nvPr>
        </p:nvSpPr>
        <p:spPr>
          <a:xfrm>
            <a:off x="2639119" y="3811588"/>
            <a:ext cx="3619500" cy="2424112"/>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ts val="1600"/>
              <a:buChar char="•"/>
            </a:pPr>
            <a:r>
              <a:rPr lang="en-US" sz="1600"/>
              <a:t>Opportunities</a:t>
            </a:r>
          </a:p>
          <a:p>
            <a:pPr marL="228600" lvl="0" indent="-228600" algn="l" rtl="0">
              <a:lnSpc>
                <a:spcPct val="90000"/>
              </a:lnSpc>
              <a:spcBef>
                <a:spcPts val="0"/>
              </a:spcBef>
              <a:spcAft>
                <a:spcPts val="0"/>
              </a:spcAft>
              <a:buClr>
                <a:schemeClr val="dk1"/>
              </a:buClr>
              <a:buSzPts val="1600"/>
              <a:buChar char="•"/>
            </a:pPr>
            <a:endParaRPr lang="en-US" sz="1600"/>
          </a:p>
          <a:p>
            <a:pPr marL="228600" lvl="0" indent="-228600" algn="l" rtl="0">
              <a:lnSpc>
                <a:spcPct val="90000"/>
              </a:lnSpc>
              <a:spcBef>
                <a:spcPts val="0"/>
              </a:spcBef>
              <a:spcAft>
                <a:spcPts val="0"/>
              </a:spcAft>
              <a:buClr>
                <a:schemeClr val="dk1"/>
              </a:buClr>
              <a:buSzPts val="1600"/>
              <a:buChar char="•"/>
            </a:pPr>
            <a:r>
              <a:rPr lang="en-US" sz="1600"/>
              <a:t>Collaboration with other organizations.</a:t>
            </a:r>
          </a:p>
          <a:p>
            <a:pPr marL="228600" lvl="0" indent="-228600" algn="l" rtl="0">
              <a:lnSpc>
                <a:spcPct val="90000"/>
              </a:lnSpc>
              <a:spcBef>
                <a:spcPts val="0"/>
              </a:spcBef>
              <a:spcAft>
                <a:spcPts val="0"/>
              </a:spcAft>
              <a:buClr>
                <a:schemeClr val="dk1"/>
              </a:buClr>
              <a:buSzPts val="1600"/>
              <a:buChar char="•"/>
            </a:pPr>
            <a:r>
              <a:rPr lang="en-US" sz="1600"/>
              <a:t>Digital outreach:  utilizing social media, online advertisings, and website.</a:t>
            </a:r>
          </a:p>
          <a:p>
            <a:pPr marL="228600" lvl="0" indent="-228600" algn="l" rtl="0">
              <a:lnSpc>
                <a:spcPct val="90000"/>
              </a:lnSpc>
              <a:spcBef>
                <a:spcPts val="0"/>
              </a:spcBef>
              <a:spcAft>
                <a:spcPts val="0"/>
              </a:spcAft>
              <a:buClr>
                <a:schemeClr val="dk1"/>
              </a:buClr>
              <a:buSzPts val="1600"/>
              <a:buChar char="•"/>
            </a:pPr>
            <a:r>
              <a:rPr lang="en-US" sz="1600"/>
              <a:t>Targeted recruitment efforts:  identify groups or communities that are underrepresented.</a:t>
            </a:r>
          </a:p>
          <a:p>
            <a:pPr marL="228600" lvl="0" indent="-228600" algn="l" rtl="0">
              <a:lnSpc>
                <a:spcPct val="90000"/>
              </a:lnSpc>
              <a:spcBef>
                <a:spcPts val="0"/>
              </a:spcBef>
              <a:spcAft>
                <a:spcPts val="0"/>
              </a:spcAft>
              <a:buClr>
                <a:schemeClr val="dk1"/>
              </a:buClr>
              <a:buSzPts val="1600"/>
              <a:buChar char="•"/>
            </a:pPr>
            <a:r>
              <a:rPr lang="en-US" sz="1600"/>
              <a:t>Leadership development:  provide training and opportunities for personal and professional growth.</a:t>
            </a:r>
            <a:endParaRPr lang="en-US"/>
          </a:p>
        </p:txBody>
      </p:sp>
      <p:cxnSp>
        <p:nvCxnSpPr>
          <p:cNvPr id="164" name="Google Shape;164;p10"/>
          <p:cNvCxnSpPr/>
          <p:nvPr/>
        </p:nvCxnSpPr>
        <p:spPr>
          <a:xfrm>
            <a:off x="1943288" y="3808565"/>
            <a:ext cx="8138160" cy="0"/>
          </a:xfrm>
          <a:prstGeom prst="straightConnector1">
            <a:avLst/>
          </a:prstGeom>
          <a:noFill/>
          <a:ln w="9525" cap="flat" cmpd="sng">
            <a:solidFill>
              <a:schemeClr val="accent6"/>
            </a:solidFill>
            <a:prstDash val="solid"/>
            <a:miter lim="800000"/>
            <a:headEnd type="none" w="sm" len="sm"/>
            <a:tailEnd type="none" w="sm" len="sm"/>
          </a:ln>
        </p:spPr>
      </p:cxnSp>
      <p:cxnSp>
        <p:nvCxnSpPr>
          <p:cNvPr id="165" name="Google Shape;165;p10"/>
          <p:cNvCxnSpPr/>
          <p:nvPr/>
        </p:nvCxnSpPr>
        <p:spPr>
          <a:xfrm rot="5400000">
            <a:off x="3662712" y="3523193"/>
            <a:ext cx="5577840" cy="0"/>
          </a:xfrm>
          <a:prstGeom prst="straightConnector1">
            <a:avLst/>
          </a:prstGeom>
          <a:noFill/>
          <a:ln w="9525" cap="flat" cmpd="sng">
            <a:solidFill>
              <a:schemeClr val="accent6"/>
            </a:solidFill>
            <a:prstDash val="solid"/>
            <a:miter lim="800000"/>
            <a:headEnd type="none" w="sm" len="sm"/>
            <a:tailEnd type="none" w="sm" len="sm"/>
          </a:ln>
        </p:spPr>
      </p:cxnSp>
      <p:sp>
        <p:nvSpPr>
          <p:cNvPr id="166" name="Google Shape;166;p10"/>
          <p:cNvSpPr txBox="1"/>
          <p:nvPr/>
        </p:nvSpPr>
        <p:spPr>
          <a:xfrm rot="-5400000">
            <a:off x="1678872" y="2162860"/>
            <a:ext cx="9541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Internal</a:t>
            </a:r>
            <a:endParaRPr/>
          </a:p>
        </p:txBody>
      </p:sp>
      <p:sp>
        <p:nvSpPr>
          <p:cNvPr id="167" name="Google Shape;167;p10"/>
          <p:cNvSpPr txBox="1"/>
          <p:nvPr/>
        </p:nvSpPr>
        <p:spPr>
          <a:xfrm rot="-5400000">
            <a:off x="1640399" y="4905282"/>
            <a:ext cx="103105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External</a:t>
            </a:r>
            <a:endParaRPr/>
          </a:p>
        </p:txBody>
      </p:sp>
      <p:cxnSp>
        <p:nvCxnSpPr>
          <p:cNvPr id="168" name="Google Shape;168;p10"/>
          <p:cNvCxnSpPr/>
          <p:nvPr/>
        </p:nvCxnSpPr>
        <p:spPr>
          <a:xfrm>
            <a:off x="2095688" y="1136007"/>
            <a:ext cx="8138160" cy="0"/>
          </a:xfrm>
          <a:prstGeom prst="straightConnector1">
            <a:avLst/>
          </a:prstGeom>
          <a:noFill/>
          <a:ln w="9525" cap="flat" cmpd="sng">
            <a:solidFill>
              <a:schemeClr val="accent6"/>
            </a:solidFill>
            <a:prstDash val="solid"/>
            <a:miter lim="800000"/>
            <a:headEnd type="none" w="sm" len="sm"/>
            <a:tailEnd type="none" w="sm" len="sm"/>
          </a:ln>
        </p:spPr>
      </p:cxnSp>
      <p:sp>
        <p:nvSpPr>
          <p:cNvPr id="169" name="Google Shape;169;p10"/>
          <p:cNvSpPr txBox="1"/>
          <p:nvPr/>
        </p:nvSpPr>
        <p:spPr>
          <a:xfrm>
            <a:off x="3694774" y="765720"/>
            <a:ext cx="90281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Helpful</a:t>
            </a:r>
            <a:endParaRPr/>
          </a:p>
        </p:txBody>
      </p:sp>
      <p:sp>
        <p:nvSpPr>
          <p:cNvPr id="170" name="Google Shape;170;p10"/>
          <p:cNvSpPr txBox="1"/>
          <p:nvPr/>
        </p:nvSpPr>
        <p:spPr>
          <a:xfrm>
            <a:off x="7905831" y="768196"/>
            <a:ext cx="99257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Harmful</a:t>
            </a:r>
            <a:endParaRPr/>
          </a:p>
        </p:txBody>
      </p:sp>
      <p:cxnSp>
        <p:nvCxnSpPr>
          <p:cNvPr id="171" name="Google Shape;171;p10"/>
          <p:cNvCxnSpPr/>
          <p:nvPr/>
        </p:nvCxnSpPr>
        <p:spPr>
          <a:xfrm rot="5400000">
            <a:off x="-154700" y="3578951"/>
            <a:ext cx="5577840" cy="0"/>
          </a:xfrm>
          <a:prstGeom prst="straightConnector1">
            <a:avLst/>
          </a:prstGeom>
          <a:noFill/>
          <a:ln w="9525" cap="flat" cmpd="sng">
            <a:solidFill>
              <a:schemeClr val="accent6"/>
            </a:solidFill>
            <a:prstDash val="solid"/>
            <a:miter lim="800000"/>
            <a:headEnd type="none" w="sm" len="sm"/>
            <a:tailEnd type="none" w="sm" len="sm"/>
          </a:ln>
        </p:spPr>
      </p:cxnSp>
      <p:pic>
        <p:nvPicPr>
          <p:cNvPr id="173" name="Google Shape;173;p10"/>
          <p:cNvPicPr preferRelativeResize="0"/>
          <p:nvPr/>
        </p:nvPicPr>
        <p:blipFill rotWithShape="1">
          <a:blip r:embed="rId3">
            <a:alphaModFix/>
          </a:blip>
          <a:srcRect/>
          <a:stretch/>
        </p:blipFill>
        <p:spPr>
          <a:xfrm>
            <a:off x="10585517" y="4900710"/>
            <a:ext cx="1347946" cy="1467161"/>
          </a:xfrm>
          <a:prstGeom prst="rect">
            <a:avLst/>
          </a:prstGeom>
          <a:noFill/>
          <a:ln>
            <a:noFill/>
          </a:ln>
        </p:spPr>
      </p:pic>
      <p:sp>
        <p:nvSpPr>
          <p:cNvPr id="3" name="Google Shape;163;p10">
            <a:extLst>
              <a:ext uri="{FF2B5EF4-FFF2-40B4-BE49-F238E27FC236}">
                <a16:creationId xmlns:a16="http://schemas.microsoft.com/office/drawing/2014/main" id="{C2D85AE0-738F-905F-AA0B-BFB76F7AF2B7}"/>
              </a:ext>
            </a:extLst>
          </p:cNvPr>
          <p:cNvSpPr txBox="1">
            <a:spLocks/>
          </p:cNvSpPr>
          <p:nvPr/>
        </p:nvSpPr>
        <p:spPr>
          <a:xfrm>
            <a:off x="6527342" y="3831714"/>
            <a:ext cx="3709987" cy="242411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228600">
              <a:spcBef>
                <a:spcPts val="0"/>
              </a:spcBef>
              <a:buSzPts val="1600"/>
            </a:pPr>
            <a:r>
              <a:rPr lang="en-US" sz="1600"/>
              <a:t>Threats</a:t>
            </a:r>
          </a:p>
          <a:p>
            <a:pPr marL="228600" indent="-228600">
              <a:spcBef>
                <a:spcPts val="0"/>
              </a:spcBef>
              <a:buSzPts val="1600"/>
            </a:pPr>
            <a:endParaRPr lang="en-US" sz="1600"/>
          </a:p>
          <a:p>
            <a:pPr marL="228600" indent="-228600">
              <a:spcBef>
                <a:spcPts val="0"/>
              </a:spcBef>
              <a:buSzPts val="1600"/>
            </a:pPr>
            <a:r>
              <a:rPr lang="en-US" sz="1600"/>
              <a:t>Competition from other organizations</a:t>
            </a:r>
          </a:p>
          <a:p>
            <a:pPr marL="228600" indent="-228600">
              <a:spcBef>
                <a:spcPts val="0"/>
              </a:spcBef>
              <a:buSzPts val="1600"/>
            </a:pPr>
            <a:r>
              <a:rPr lang="en-US" sz="1600"/>
              <a:t>Changing demographics:  shifting demographics and social trends</a:t>
            </a:r>
          </a:p>
          <a:p>
            <a:pPr marL="228600" indent="-228600">
              <a:spcBef>
                <a:spcPts val="0"/>
              </a:spcBef>
              <a:buSzPts val="1600"/>
            </a:pPr>
            <a:r>
              <a:rPr lang="en-US" sz="1600"/>
              <a:t>Economic challenges:  financial instability may limit ability to join.</a:t>
            </a:r>
          </a:p>
          <a:p>
            <a:pPr marL="228600" indent="-228600">
              <a:spcBef>
                <a:spcPts val="0"/>
              </a:spcBef>
              <a:buSzPts val="1600"/>
            </a:pPr>
            <a:r>
              <a:rPr lang="en-US" sz="1600"/>
              <a:t>Public perception:  misconceptions about the organization </a:t>
            </a:r>
            <a:endParaRPr lang="en-US"/>
          </a:p>
        </p:txBody>
      </p:sp>
      <p:sp>
        <p:nvSpPr>
          <p:cNvPr id="5" name="Footer Placeholder 4">
            <a:extLst>
              <a:ext uri="{FF2B5EF4-FFF2-40B4-BE49-F238E27FC236}">
                <a16:creationId xmlns:a16="http://schemas.microsoft.com/office/drawing/2014/main" id="{3A3FD90C-21A1-B0D5-A7F1-15AF4165E0C0}"/>
              </a:ext>
            </a:extLst>
          </p:cNvPr>
          <p:cNvSpPr>
            <a:spLocks noGrp="1"/>
          </p:cNvSpPr>
          <p:nvPr>
            <p:ph type="ftr" idx="4294967295"/>
          </p:nvPr>
        </p:nvSpPr>
        <p:spPr>
          <a:xfrm>
            <a:off x="4038600" y="6356350"/>
            <a:ext cx="4114800" cy="365125"/>
          </a:xfrm>
        </p:spPr>
        <p:txBody>
          <a:bodyPr/>
          <a:lstStyle/>
          <a:p>
            <a:r>
              <a:rPr lang="en-US"/>
              <a:t>Club Membership Chair Workshop - August 26, 2026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B7CFE9-2069-BBFA-BDAC-FD499F033EEA}"/>
              </a:ext>
            </a:extLst>
          </p:cNvPr>
          <p:cNvPicPr>
            <a:picLocks noChangeAspect="1"/>
          </p:cNvPicPr>
          <p:nvPr/>
        </p:nvPicPr>
        <p:blipFill>
          <a:blip r:embed="rId2"/>
          <a:stretch>
            <a:fillRect/>
          </a:stretch>
        </p:blipFill>
        <p:spPr>
          <a:xfrm>
            <a:off x="0" y="0"/>
            <a:ext cx="12314020" cy="6858000"/>
          </a:xfrm>
          <a:prstGeom prst="rect">
            <a:avLst/>
          </a:prstGeom>
        </p:spPr>
      </p:pic>
      <p:sp>
        <p:nvSpPr>
          <p:cNvPr id="7" name="Footer Placeholder 6">
            <a:extLst>
              <a:ext uri="{FF2B5EF4-FFF2-40B4-BE49-F238E27FC236}">
                <a16:creationId xmlns:a16="http://schemas.microsoft.com/office/drawing/2014/main" id="{BAD0ED0F-B0C1-760D-D37B-4107C22E7F0E}"/>
              </a:ext>
            </a:extLst>
          </p:cNvPr>
          <p:cNvSpPr>
            <a:spLocks noGrp="1"/>
          </p:cNvSpPr>
          <p:nvPr>
            <p:ph type="ftr" idx="11"/>
          </p:nvPr>
        </p:nvSpPr>
        <p:spPr/>
        <p:txBody>
          <a:bodyPr/>
          <a:lstStyle/>
          <a:p>
            <a:r>
              <a:rPr lang="en-US" dirty="0"/>
              <a:t>Club Membership Chair Workshop - August 26, 2026</a:t>
            </a:r>
          </a:p>
        </p:txBody>
      </p:sp>
      <p:sp>
        <p:nvSpPr>
          <p:cNvPr id="8" name="Slide Number Placeholder 7">
            <a:extLst>
              <a:ext uri="{FF2B5EF4-FFF2-40B4-BE49-F238E27FC236}">
                <a16:creationId xmlns:a16="http://schemas.microsoft.com/office/drawing/2014/main" id="{99AD72D7-A2E1-7197-57A5-A5F069978EE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extLst>
      <p:ext uri="{BB962C8B-B14F-4D97-AF65-F5344CB8AC3E}">
        <p14:creationId xmlns:p14="http://schemas.microsoft.com/office/powerpoint/2010/main" val="688184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15C566-64E8-BDCC-4E7F-E01AA7DDEB90}"/>
              </a:ext>
            </a:extLst>
          </p:cNvPr>
          <p:cNvPicPr>
            <a:picLocks noChangeAspect="1"/>
          </p:cNvPicPr>
          <p:nvPr/>
        </p:nvPicPr>
        <p:blipFill>
          <a:blip r:embed="rId2"/>
          <a:stretch>
            <a:fillRect/>
          </a:stretch>
        </p:blipFill>
        <p:spPr>
          <a:xfrm>
            <a:off x="0" y="0"/>
            <a:ext cx="12192000" cy="6858000"/>
          </a:xfrm>
          <a:prstGeom prst="rect">
            <a:avLst/>
          </a:prstGeom>
        </p:spPr>
      </p:pic>
      <p:sp>
        <p:nvSpPr>
          <p:cNvPr id="8" name="Slide Number Placeholder 7">
            <a:extLst>
              <a:ext uri="{FF2B5EF4-FFF2-40B4-BE49-F238E27FC236}">
                <a16:creationId xmlns:a16="http://schemas.microsoft.com/office/drawing/2014/main" id="{DD9D79AC-912B-C76F-8BB8-63EDFE46571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3339903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5F1F8-AB9F-3A3E-F770-4E13E9C393B5}"/>
            </a:ext>
          </a:extLst>
        </p:cNvPr>
        <p:cNvGrpSpPr/>
        <p:nvPr/>
      </p:nvGrpSpPr>
      <p:grpSpPr>
        <a:xfrm>
          <a:off x="0" y="0"/>
          <a:ext cx="0" cy="0"/>
          <a:chOff x="0" y="0"/>
          <a:chExt cx="0" cy="0"/>
        </a:xfrm>
      </p:grpSpPr>
      <p:pic>
        <p:nvPicPr>
          <p:cNvPr id="5" name="Google Shape;141;p7">
            <a:extLst>
              <a:ext uri="{FF2B5EF4-FFF2-40B4-BE49-F238E27FC236}">
                <a16:creationId xmlns:a16="http://schemas.microsoft.com/office/drawing/2014/main" id="{E2211A41-58E5-BBB6-BA2E-A0E3FF31CC79}"/>
              </a:ext>
            </a:extLst>
          </p:cNvPr>
          <p:cNvPicPr preferRelativeResize="0"/>
          <p:nvPr/>
        </p:nvPicPr>
        <p:blipFill rotWithShape="1">
          <a:blip r:embed="rId3">
            <a:alphaModFix/>
          </a:blip>
          <a:srcRect/>
          <a:stretch/>
        </p:blipFill>
        <p:spPr>
          <a:xfrm>
            <a:off x="10524565" y="4803332"/>
            <a:ext cx="1347196" cy="1553018"/>
          </a:xfrm>
          <a:prstGeom prst="rect">
            <a:avLst/>
          </a:prstGeom>
          <a:noFill/>
          <a:ln>
            <a:noFill/>
          </a:ln>
        </p:spPr>
      </p:pic>
      <p:sp>
        <p:nvSpPr>
          <p:cNvPr id="6" name="Title 5">
            <a:extLst>
              <a:ext uri="{FF2B5EF4-FFF2-40B4-BE49-F238E27FC236}">
                <a16:creationId xmlns:a16="http://schemas.microsoft.com/office/drawing/2014/main" id="{AC2AE168-9C18-5EC2-A208-67D4C352FF05}"/>
              </a:ext>
            </a:extLst>
          </p:cNvPr>
          <p:cNvSpPr>
            <a:spLocks noGrp="1"/>
          </p:cNvSpPr>
          <p:nvPr>
            <p:ph type="title"/>
          </p:nvPr>
        </p:nvSpPr>
        <p:spPr>
          <a:xfrm>
            <a:off x="838200" y="417465"/>
            <a:ext cx="10515600" cy="1325563"/>
          </a:xfrm>
        </p:spPr>
        <p:txBody>
          <a:bodyPr>
            <a:normAutofit/>
          </a:bodyPr>
          <a:lstStyle/>
          <a:p>
            <a:pPr algn="ctr"/>
            <a:r>
              <a:rPr lang="en-US" sz="3200" b="1" dirty="0">
                <a:latin typeface="Arial" panose="020B0604020202020204" pitchFamily="34" charset="0"/>
                <a:cs typeface="Arial" panose="020B0604020202020204" pitchFamily="34" charset="0"/>
              </a:rPr>
              <a:t>Other Considerations</a:t>
            </a:r>
          </a:p>
        </p:txBody>
      </p:sp>
      <p:sp>
        <p:nvSpPr>
          <p:cNvPr id="2" name="TextBox 1">
            <a:extLst>
              <a:ext uri="{FF2B5EF4-FFF2-40B4-BE49-F238E27FC236}">
                <a16:creationId xmlns:a16="http://schemas.microsoft.com/office/drawing/2014/main" id="{61F4C534-CBB2-5D3E-F4E7-93A27B2EC39F}"/>
              </a:ext>
            </a:extLst>
          </p:cNvPr>
          <p:cNvSpPr txBox="1"/>
          <p:nvPr/>
        </p:nvSpPr>
        <p:spPr>
          <a:xfrm>
            <a:off x="438632" y="1888662"/>
            <a:ext cx="10085933"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Elevator Pitch – what to focus on</a:t>
            </a:r>
          </a:p>
          <a:p>
            <a:endParaRPr lang="en-US" sz="2400" dirty="0"/>
          </a:p>
          <a:p>
            <a:pPr marL="342900" indent="-342900">
              <a:buFont typeface="Arial" panose="020B0604020202020204" pitchFamily="34" charset="0"/>
              <a:buChar char="•"/>
            </a:pPr>
            <a:r>
              <a:rPr lang="en-US" sz="2400" dirty="0"/>
              <a:t>What You Can, When You Can, For Whomever You Can – tie to person’s passion</a:t>
            </a:r>
          </a:p>
          <a:p>
            <a:endParaRPr lang="en-US" sz="2400" dirty="0"/>
          </a:p>
          <a:p>
            <a:pPr marL="342900" indent="-342900">
              <a:buFont typeface="Arial" panose="020B0604020202020204" pitchFamily="34" charset="0"/>
              <a:buChar char="•"/>
            </a:pPr>
            <a:r>
              <a:rPr lang="en-US" sz="2400" dirty="0"/>
              <a:t>District will help with:</a:t>
            </a:r>
          </a:p>
          <a:p>
            <a:endParaRPr lang="en-US" sz="2400" dirty="0"/>
          </a:p>
          <a:p>
            <a:pPr marL="800100" lvl="8" indent="-342900">
              <a:buFont typeface="Wingdings" panose="05000000000000000000" pitchFamily="2" charset="2"/>
              <a:buChar char="q"/>
              <a:tabLst>
                <a:tab pos="342900" algn="l"/>
              </a:tabLst>
            </a:pPr>
            <a:r>
              <a:rPr lang="en-US" sz="2000" dirty="0"/>
              <a:t>Onboarding Checklist</a:t>
            </a:r>
          </a:p>
          <a:p>
            <a:pPr marL="800100" indent="-342900">
              <a:buFont typeface="Wingdings" panose="05000000000000000000" pitchFamily="2" charset="2"/>
              <a:buChar char="q"/>
              <a:tabLst>
                <a:tab pos="342900" algn="l"/>
              </a:tabLst>
            </a:pPr>
            <a:r>
              <a:rPr lang="en-US" sz="2000" dirty="0"/>
              <a:t>New Member Orientation</a:t>
            </a:r>
          </a:p>
          <a:p>
            <a:pPr marL="800100" indent="-342900">
              <a:buFont typeface="Wingdings" panose="05000000000000000000" pitchFamily="2" charset="2"/>
              <a:buChar char="q"/>
              <a:tabLst>
                <a:tab pos="342900" algn="l"/>
              </a:tabLst>
            </a:pPr>
            <a:r>
              <a:rPr lang="en-US" sz="2000" dirty="0"/>
              <a:t>AI Support – ChatGPT</a:t>
            </a:r>
          </a:p>
          <a:p>
            <a:pPr marL="800100" indent="-342900">
              <a:buFont typeface="Wingdings" panose="05000000000000000000" pitchFamily="2" charset="2"/>
              <a:buChar char="q"/>
              <a:tabLst>
                <a:tab pos="342900" algn="l"/>
              </a:tabLst>
            </a:pPr>
            <a:r>
              <a:rPr lang="en-US" sz="2000" dirty="0"/>
              <a:t>Brochure and Business Card Templates</a:t>
            </a:r>
          </a:p>
          <a:p>
            <a:pPr marL="800100" indent="-342900">
              <a:buFont typeface="Wingdings" panose="05000000000000000000" pitchFamily="2" charset="2"/>
              <a:buChar char="q"/>
              <a:tabLst>
                <a:tab pos="342900" algn="l"/>
              </a:tabLst>
            </a:pPr>
            <a:r>
              <a:rPr lang="en-US" sz="2000" dirty="0"/>
              <a:t>Curated Website, Facebook Page, and Instagram to help tell your story</a:t>
            </a:r>
          </a:p>
          <a:p>
            <a:pPr marL="800100" indent="-342900">
              <a:buFont typeface="Wingdings" panose="05000000000000000000" pitchFamily="2" charset="2"/>
              <a:buChar char="q"/>
              <a:tabLst>
                <a:tab pos="342900" algn="l"/>
              </a:tabLst>
            </a:pPr>
            <a:r>
              <a:rPr lang="en-US" sz="2000" dirty="0"/>
              <a:t>Participate in District-Wide Membership Contest – Each One, Bring One</a:t>
            </a:r>
          </a:p>
        </p:txBody>
      </p:sp>
      <p:sp>
        <p:nvSpPr>
          <p:cNvPr id="10" name="Slide Number Placeholder 9">
            <a:extLst>
              <a:ext uri="{FF2B5EF4-FFF2-40B4-BE49-F238E27FC236}">
                <a16:creationId xmlns:a16="http://schemas.microsoft.com/office/drawing/2014/main" id="{8403A703-A18E-DC6D-9141-E14511839EF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2855134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B4355-C235-2803-6C3B-29EEA222FBA3}"/>
            </a:ext>
          </a:extLst>
        </p:cNvPr>
        <p:cNvGrpSpPr/>
        <p:nvPr/>
      </p:nvGrpSpPr>
      <p:grpSpPr>
        <a:xfrm>
          <a:off x="0" y="0"/>
          <a:ext cx="0" cy="0"/>
          <a:chOff x="0" y="0"/>
          <a:chExt cx="0" cy="0"/>
        </a:xfrm>
      </p:grpSpPr>
      <p:pic>
        <p:nvPicPr>
          <p:cNvPr id="5" name="Google Shape;141;p7">
            <a:extLst>
              <a:ext uri="{FF2B5EF4-FFF2-40B4-BE49-F238E27FC236}">
                <a16:creationId xmlns:a16="http://schemas.microsoft.com/office/drawing/2014/main" id="{74FE13E8-BEAF-1A53-B39B-92DC235070DD}"/>
              </a:ext>
            </a:extLst>
          </p:cNvPr>
          <p:cNvPicPr preferRelativeResize="0"/>
          <p:nvPr/>
        </p:nvPicPr>
        <p:blipFill rotWithShape="1">
          <a:blip r:embed="rId3">
            <a:alphaModFix/>
          </a:blip>
          <a:srcRect/>
          <a:stretch/>
        </p:blipFill>
        <p:spPr>
          <a:xfrm>
            <a:off x="10524565" y="4803332"/>
            <a:ext cx="1347196" cy="1553018"/>
          </a:xfrm>
          <a:prstGeom prst="rect">
            <a:avLst/>
          </a:prstGeom>
          <a:noFill/>
          <a:ln>
            <a:noFill/>
          </a:ln>
        </p:spPr>
      </p:pic>
      <p:sp>
        <p:nvSpPr>
          <p:cNvPr id="6" name="Title 5">
            <a:extLst>
              <a:ext uri="{FF2B5EF4-FFF2-40B4-BE49-F238E27FC236}">
                <a16:creationId xmlns:a16="http://schemas.microsoft.com/office/drawing/2014/main" id="{BE2D73E8-2DA1-E6E4-70F4-B25600E91143}"/>
              </a:ext>
            </a:extLst>
          </p:cNvPr>
          <p:cNvSpPr>
            <a:spLocks noGrp="1"/>
          </p:cNvSpPr>
          <p:nvPr>
            <p:ph type="title"/>
          </p:nvPr>
        </p:nvSpPr>
        <p:spPr>
          <a:xfrm>
            <a:off x="838200" y="417465"/>
            <a:ext cx="10515600" cy="1325563"/>
          </a:xfrm>
        </p:spPr>
        <p:txBody>
          <a:bodyPr>
            <a:normAutofit/>
          </a:bodyPr>
          <a:lstStyle/>
          <a:p>
            <a:pPr algn="ctr"/>
            <a:r>
              <a:rPr lang="en-US" sz="3200" b="1" dirty="0">
                <a:latin typeface="Arial" panose="020B0604020202020204" pitchFamily="34" charset="0"/>
                <a:cs typeface="Arial" panose="020B0604020202020204" pitchFamily="34" charset="0"/>
              </a:rPr>
              <a:t>District Leadership Official Visit Questions - Membership</a:t>
            </a:r>
          </a:p>
        </p:txBody>
      </p:sp>
      <p:sp>
        <p:nvSpPr>
          <p:cNvPr id="2" name="TextBox 1">
            <a:extLst>
              <a:ext uri="{FF2B5EF4-FFF2-40B4-BE49-F238E27FC236}">
                <a16:creationId xmlns:a16="http://schemas.microsoft.com/office/drawing/2014/main" id="{91261929-240E-4631-28E5-4C9196555A53}"/>
              </a:ext>
            </a:extLst>
          </p:cNvPr>
          <p:cNvSpPr txBox="1"/>
          <p:nvPr/>
        </p:nvSpPr>
        <p:spPr>
          <a:xfrm>
            <a:off x="438632" y="1888662"/>
            <a:ext cx="10085933"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a:t>Does your club actively support membership growth and does your club want to grow?</a:t>
            </a:r>
            <a:br>
              <a:rPr lang="en-US" sz="2400" dirty="0"/>
            </a:br>
            <a:endParaRPr lang="en-US" sz="2400" dirty="0"/>
          </a:p>
          <a:p>
            <a:pPr marL="342900" indent="-342900">
              <a:buFont typeface="Arial" panose="020B0604020202020204" pitchFamily="34" charset="0"/>
              <a:buChar char="•"/>
            </a:pPr>
            <a:r>
              <a:rPr lang="en-US" sz="2400" dirty="0"/>
              <a:t>What are your Membership goals for this year and how do you plan on achieving them?</a:t>
            </a:r>
            <a:br>
              <a:rPr lang="en-US" sz="2400" dirty="0"/>
            </a:br>
            <a:endParaRPr lang="en-US" sz="2400" dirty="0"/>
          </a:p>
          <a:p>
            <a:pPr marL="342900" indent="-342900">
              <a:buFont typeface="Arial" panose="020B0604020202020204" pitchFamily="34" charset="0"/>
              <a:buChar char="•"/>
            </a:pPr>
            <a:r>
              <a:rPr lang="en-US" sz="2400" dirty="0"/>
              <a:t>What is your club doing specifically to retain members and does your club have a strong orientation plan?</a:t>
            </a:r>
          </a:p>
        </p:txBody>
      </p:sp>
      <p:sp>
        <p:nvSpPr>
          <p:cNvPr id="10" name="Slide Number Placeholder 9">
            <a:extLst>
              <a:ext uri="{FF2B5EF4-FFF2-40B4-BE49-F238E27FC236}">
                <a16:creationId xmlns:a16="http://schemas.microsoft.com/office/drawing/2014/main" id="{38FAEEEB-7F9E-AFAD-0C04-91115CBAA29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790528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C629A-80A4-8A93-F9BD-45A56234F255}"/>
            </a:ext>
          </a:extLst>
        </p:cNvPr>
        <p:cNvGrpSpPr/>
        <p:nvPr/>
      </p:nvGrpSpPr>
      <p:grpSpPr>
        <a:xfrm>
          <a:off x="0" y="0"/>
          <a:ext cx="0" cy="0"/>
          <a:chOff x="0" y="0"/>
          <a:chExt cx="0" cy="0"/>
        </a:xfrm>
      </p:grpSpPr>
      <p:pic>
        <p:nvPicPr>
          <p:cNvPr id="5" name="Google Shape;141;p7">
            <a:extLst>
              <a:ext uri="{FF2B5EF4-FFF2-40B4-BE49-F238E27FC236}">
                <a16:creationId xmlns:a16="http://schemas.microsoft.com/office/drawing/2014/main" id="{C74ADF82-D329-B1F8-E635-1842405376B3}"/>
              </a:ext>
            </a:extLst>
          </p:cNvPr>
          <p:cNvPicPr preferRelativeResize="0"/>
          <p:nvPr/>
        </p:nvPicPr>
        <p:blipFill rotWithShape="1">
          <a:blip r:embed="rId3">
            <a:alphaModFix/>
          </a:blip>
          <a:srcRect/>
          <a:stretch/>
        </p:blipFill>
        <p:spPr>
          <a:xfrm>
            <a:off x="10521940" y="4720542"/>
            <a:ext cx="1347196" cy="1553018"/>
          </a:xfrm>
          <a:prstGeom prst="rect">
            <a:avLst/>
          </a:prstGeom>
          <a:noFill/>
          <a:ln>
            <a:noFill/>
          </a:ln>
        </p:spPr>
      </p:pic>
      <p:sp>
        <p:nvSpPr>
          <p:cNvPr id="6" name="Title 5">
            <a:extLst>
              <a:ext uri="{FF2B5EF4-FFF2-40B4-BE49-F238E27FC236}">
                <a16:creationId xmlns:a16="http://schemas.microsoft.com/office/drawing/2014/main" id="{77CEFB31-0630-C384-08EB-6196BCB562CA}"/>
              </a:ext>
            </a:extLst>
          </p:cNvPr>
          <p:cNvSpPr>
            <a:spLocks noGrp="1"/>
          </p:cNvSpPr>
          <p:nvPr>
            <p:ph type="title"/>
          </p:nvPr>
        </p:nvSpPr>
        <p:spPr>
          <a:xfrm>
            <a:off x="838200" y="2766218"/>
            <a:ext cx="10515600" cy="1325563"/>
          </a:xfrm>
        </p:spPr>
        <p:txBody>
          <a:bodyPr/>
          <a:lstStyle/>
          <a:p>
            <a:pPr algn="ctr"/>
            <a:r>
              <a:rPr lang="en-US" dirty="0"/>
              <a:t>What are some best </a:t>
            </a:r>
            <a:br>
              <a:rPr lang="en-US" dirty="0"/>
            </a:br>
            <a:r>
              <a:rPr lang="en-US" dirty="0"/>
              <a:t>practices / exemplars to share?</a:t>
            </a:r>
          </a:p>
        </p:txBody>
      </p:sp>
      <p:sp>
        <p:nvSpPr>
          <p:cNvPr id="8" name="Footer Placeholder 7">
            <a:extLst>
              <a:ext uri="{FF2B5EF4-FFF2-40B4-BE49-F238E27FC236}">
                <a16:creationId xmlns:a16="http://schemas.microsoft.com/office/drawing/2014/main" id="{25719719-17E0-D668-CD04-D7FF47EBEA69}"/>
              </a:ext>
            </a:extLst>
          </p:cNvPr>
          <p:cNvSpPr>
            <a:spLocks noGrp="1"/>
          </p:cNvSpPr>
          <p:nvPr>
            <p:ph type="ftr" idx="11"/>
          </p:nvPr>
        </p:nvSpPr>
        <p:spPr/>
        <p:txBody>
          <a:bodyPr/>
          <a:lstStyle/>
          <a:p>
            <a:r>
              <a:rPr lang="en-US" dirty="0"/>
              <a:t>Club Membership Chair Workshop - August 26, 2026</a:t>
            </a:r>
          </a:p>
        </p:txBody>
      </p:sp>
      <p:sp>
        <p:nvSpPr>
          <p:cNvPr id="9" name="Slide Number Placeholder 8">
            <a:extLst>
              <a:ext uri="{FF2B5EF4-FFF2-40B4-BE49-F238E27FC236}">
                <a16:creationId xmlns:a16="http://schemas.microsoft.com/office/drawing/2014/main" id="{1CCD9459-A7F7-16E2-41CE-2370FA650CF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2344297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D7975-FB71-3E20-C63F-E5C2AE769614}"/>
              </a:ext>
            </a:extLst>
          </p:cNvPr>
          <p:cNvSpPr>
            <a:spLocks noGrp="1"/>
          </p:cNvSpPr>
          <p:nvPr>
            <p:ph type="title"/>
          </p:nvPr>
        </p:nvSpPr>
        <p:spPr>
          <a:xfrm>
            <a:off x="838200" y="365125"/>
            <a:ext cx="10515600" cy="1325563"/>
          </a:xfrm>
        </p:spPr>
        <p:txBody>
          <a:bodyPr/>
          <a:lstStyle/>
          <a:p>
            <a:r>
              <a:rPr lang="en-US" dirty="0"/>
              <a:t>                      Membership Drive</a:t>
            </a:r>
          </a:p>
        </p:txBody>
      </p:sp>
      <p:sp>
        <p:nvSpPr>
          <p:cNvPr id="11" name="Text Placeholder 10">
            <a:extLst>
              <a:ext uri="{FF2B5EF4-FFF2-40B4-BE49-F238E27FC236}">
                <a16:creationId xmlns:a16="http://schemas.microsoft.com/office/drawing/2014/main" id="{3C3A8C12-01EF-5BAD-661A-EB0FA042E6B6}"/>
              </a:ext>
            </a:extLst>
          </p:cNvPr>
          <p:cNvSpPr>
            <a:spLocks noGrp="1"/>
          </p:cNvSpPr>
          <p:nvPr>
            <p:ph type="body" idx="1"/>
          </p:nvPr>
        </p:nvSpPr>
        <p:spPr>
          <a:xfrm flipH="1">
            <a:off x="5724524" y="3428999"/>
            <a:ext cx="45719" cy="404813"/>
          </a:xfrm>
        </p:spPr>
        <p:txBody>
          <a:bodyPr>
            <a:normAutofit fontScale="55000" lnSpcReduction="20000"/>
          </a:bodyPr>
          <a:lstStyle/>
          <a:p>
            <a:endParaRPr lang="en-US" dirty="0"/>
          </a:p>
        </p:txBody>
      </p:sp>
      <p:pic>
        <p:nvPicPr>
          <p:cNvPr id="7" name="Picture 6">
            <a:extLst>
              <a:ext uri="{FF2B5EF4-FFF2-40B4-BE49-F238E27FC236}">
                <a16:creationId xmlns:a16="http://schemas.microsoft.com/office/drawing/2014/main" id="{F9A8D129-5F84-20C7-50A2-0F7F1380CDA3}"/>
              </a:ext>
            </a:extLst>
          </p:cNvPr>
          <p:cNvPicPr>
            <a:picLocks noChangeAspect="1"/>
          </p:cNvPicPr>
          <p:nvPr/>
        </p:nvPicPr>
        <p:blipFill>
          <a:blip r:embed="rId2"/>
          <a:stretch>
            <a:fillRect/>
          </a:stretch>
        </p:blipFill>
        <p:spPr>
          <a:xfrm>
            <a:off x="2136530" y="365125"/>
            <a:ext cx="6927313" cy="6253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Slide Number Placeholder 8">
            <a:extLst>
              <a:ext uri="{FF2B5EF4-FFF2-40B4-BE49-F238E27FC236}">
                <a16:creationId xmlns:a16="http://schemas.microsoft.com/office/drawing/2014/main" id="{6F726520-5A14-8F47-32A5-9C7074D96E0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pic>
        <p:nvPicPr>
          <p:cNvPr id="6" name="Picture 5">
            <a:extLst>
              <a:ext uri="{FF2B5EF4-FFF2-40B4-BE49-F238E27FC236}">
                <a16:creationId xmlns:a16="http://schemas.microsoft.com/office/drawing/2014/main" id="{39778AC7-B05A-DB31-0E2E-DDC72CC3898F}"/>
              </a:ext>
            </a:extLst>
          </p:cNvPr>
          <p:cNvPicPr>
            <a:picLocks noChangeAspect="1"/>
          </p:cNvPicPr>
          <p:nvPr/>
        </p:nvPicPr>
        <p:blipFill>
          <a:blip r:embed="rId3"/>
          <a:stretch>
            <a:fillRect/>
          </a:stretch>
        </p:blipFill>
        <p:spPr>
          <a:xfrm>
            <a:off x="10504287" y="4801735"/>
            <a:ext cx="1347333" cy="1554615"/>
          </a:xfrm>
          <a:prstGeom prst="rect">
            <a:avLst/>
          </a:prstGeom>
        </p:spPr>
      </p:pic>
    </p:spTree>
    <p:extLst>
      <p:ext uri="{BB962C8B-B14F-4D97-AF65-F5344CB8AC3E}">
        <p14:creationId xmlns:p14="http://schemas.microsoft.com/office/powerpoint/2010/main" val="4082383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5E729-DCCB-8852-7E16-949EA8B31B83}"/>
              </a:ext>
            </a:extLst>
          </p:cNvPr>
          <p:cNvSpPr>
            <a:spLocks noGrp="1"/>
          </p:cNvSpPr>
          <p:nvPr>
            <p:ph type="title"/>
          </p:nvPr>
        </p:nvSpPr>
        <p:spPr>
          <a:xfrm>
            <a:off x="1588172" y="155897"/>
            <a:ext cx="10515600" cy="1325563"/>
          </a:xfrm>
        </p:spPr>
        <p:txBody>
          <a:bodyPr/>
          <a:lstStyle/>
          <a:p>
            <a:r>
              <a:rPr lang="en-US" b="1" dirty="0"/>
              <a:t>     </a:t>
            </a:r>
            <a:r>
              <a:rPr lang="en-US" sz="4000" b="1" dirty="0"/>
              <a:t>Lions Virtual AI Models &amp; Membership</a:t>
            </a:r>
            <a:endParaRPr lang="en-US" dirty="0"/>
          </a:p>
        </p:txBody>
      </p:sp>
      <p:sp>
        <p:nvSpPr>
          <p:cNvPr id="3" name="Text Placeholder 2">
            <a:extLst>
              <a:ext uri="{FF2B5EF4-FFF2-40B4-BE49-F238E27FC236}">
                <a16:creationId xmlns:a16="http://schemas.microsoft.com/office/drawing/2014/main" id="{DC8E32A8-EAFE-5861-1354-536E2F52CFC8}"/>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0103B169-1275-8143-9C3B-AAF7CF63223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pic>
        <p:nvPicPr>
          <p:cNvPr id="7" name="Picture 6">
            <a:extLst>
              <a:ext uri="{FF2B5EF4-FFF2-40B4-BE49-F238E27FC236}">
                <a16:creationId xmlns:a16="http://schemas.microsoft.com/office/drawing/2014/main" id="{326D9525-443F-76F4-41B8-F8E1770C86E1}"/>
              </a:ext>
            </a:extLst>
          </p:cNvPr>
          <p:cNvPicPr>
            <a:picLocks noChangeAspect="1"/>
          </p:cNvPicPr>
          <p:nvPr/>
        </p:nvPicPr>
        <p:blipFill>
          <a:blip r:embed="rId2"/>
          <a:stretch>
            <a:fillRect/>
          </a:stretch>
        </p:blipFill>
        <p:spPr>
          <a:xfrm>
            <a:off x="838200" y="1646238"/>
            <a:ext cx="10516511" cy="4182218"/>
          </a:xfrm>
          <a:prstGeom prst="rect">
            <a:avLst/>
          </a:prstGeom>
        </p:spPr>
      </p:pic>
      <p:pic>
        <p:nvPicPr>
          <p:cNvPr id="9" name="Picture 8">
            <a:extLst>
              <a:ext uri="{FF2B5EF4-FFF2-40B4-BE49-F238E27FC236}">
                <a16:creationId xmlns:a16="http://schemas.microsoft.com/office/drawing/2014/main" id="{39F61DCA-1616-0111-6CF6-C1EDFE892E02}"/>
              </a:ext>
            </a:extLst>
          </p:cNvPr>
          <p:cNvPicPr>
            <a:picLocks noChangeAspect="1"/>
          </p:cNvPicPr>
          <p:nvPr/>
        </p:nvPicPr>
        <p:blipFill>
          <a:blip r:embed="rId3"/>
          <a:stretch>
            <a:fillRect/>
          </a:stretch>
        </p:blipFill>
        <p:spPr>
          <a:xfrm>
            <a:off x="632236" y="147673"/>
            <a:ext cx="1430721" cy="1430721"/>
          </a:xfrm>
          <a:prstGeom prst="rect">
            <a:avLst/>
          </a:prstGeom>
        </p:spPr>
      </p:pic>
      <p:sp>
        <p:nvSpPr>
          <p:cNvPr id="11" name="TextBox 10">
            <a:extLst>
              <a:ext uri="{FF2B5EF4-FFF2-40B4-BE49-F238E27FC236}">
                <a16:creationId xmlns:a16="http://schemas.microsoft.com/office/drawing/2014/main" id="{CEFDE5AF-F01F-A6E2-CBA4-0E09877B9944}"/>
              </a:ext>
            </a:extLst>
          </p:cNvPr>
          <p:cNvSpPr txBox="1"/>
          <p:nvPr/>
        </p:nvSpPr>
        <p:spPr>
          <a:xfrm>
            <a:off x="1761393" y="6158011"/>
            <a:ext cx="8930650" cy="307777"/>
          </a:xfrm>
          <a:prstGeom prst="rect">
            <a:avLst/>
          </a:prstGeom>
          <a:solidFill>
            <a:srgbClr val="FFCF01"/>
          </a:solidFill>
        </p:spPr>
        <p:txBody>
          <a:bodyPr wrap="none" rtlCol="0">
            <a:spAutoFit/>
          </a:bodyPr>
          <a:lstStyle/>
          <a:p>
            <a:r>
              <a:rPr lang="en-US" dirty="0"/>
              <a:t>LionsVirtual.org Models can assist Membership Chairs with writing Membership Plans and Marketing Materials</a:t>
            </a:r>
          </a:p>
        </p:txBody>
      </p:sp>
    </p:spTree>
    <p:extLst>
      <p:ext uri="{BB962C8B-B14F-4D97-AF65-F5344CB8AC3E}">
        <p14:creationId xmlns:p14="http://schemas.microsoft.com/office/powerpoint/2010/main" val="868112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9B3D0-F61C-6C56-E79E-A14B8469CED7}"/>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6CE54F4-F367-D124-D156-F8703742C56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pic>
        <p:nvPicPr>
          <p:cNvPr id="5" name="Picture 4">
            <a:extLst>
              <a:ext uri="{FF2B5EF4-FFF2-40B4-BE49-F238E27FC236}">
                <a16:creationId xmlns:a16="http://schemas.microsoft.com/office/drawing/2014/main" id="{A4017DE3-AD20-F9C0-7F68-FE6F2A8EAF58}"/>
              </a:ext>
            </a:extLst>
          </p:cNvPr>
          <p:cNvPicPr>
            <a:picLocks noChangeAspect="1"/>
          </p:cNvPicPr>
          <p:nvPr/>
        </p:nvPicPr>
        <p:blipFill>
          <a:blip r:embed="rId3"/>
          <a:stretch>
            <a:fillRect/>
          </a:stretch>
        </p:blipFill>
        <p:spPr>
          <a:xfrm>
            <a:off x="580292" y="136525"/>
            <a:ext cx="11236570" cy="4468572"/>
          </a:xfrm>
          <a:prstGeom prst="rect">
            <a:avLst/>
          </a:prstGeom>
        </p:spPr>
      </p:pic>
      <p:sp>
        <p:nvSpPr>
          <p:cNvPr id="2" name="TextBox 1">
            <a:extLst>
              <a:ext uri="{FF2B5EF4-FFF2-40B4-BE49-F238E27FC236}">
                <a16:creationId xmlns:a16="http://schemas.microsoft.com/office/drawing/2014/main" id="{A7E052B4-ACF2-165C-AF69-72FD4E21F4A7}"/>
              </a:ext>
            </a:extLst>
          </p:cNvPr>
          <p:cNvSpPr txBox="1"/>
          <p:nvPr/>
        </p:nvSpPr>
        <p:spPr>
          <a:xfrm>
            <a:off x="580292" y="4054253"/>
            <a:ext cx="11236570" cy="2308324"/>
          </a:xfrm>
          <a:prstGeom prst="rect">
            <a:avLst/>
          </a:prstGeom>
          <a:solidFill>
            <a:schemeClr val="accent1"/>
          </a:solidFill>
        </p:spPr>
        <p:txBody>
          <a:bodyPr wrap="square" rtlCol="0">
            <a:spAutoFit/>
          </a:bodyPr>
          <a:lstStyle/>
          <a:p>
            <a:pPr>
              <a:buClr>
                <a:schemeClr val="bg1"/>
              </a:buClr>
            </a:pPr>
            <a:r>
              <a:rPr lang="en-US" sz="1800" dirty="0">
                <a:solidFill>
                  <a:schemeClr val="bg1"/>
                </a:solidFill>
                <a:latin typeface="Arial" panose="020B0604020202020204" pitchFamily="34" charset="0"/>
                <a:cs typeface="Arial" panose="020B0604020202020204" pitchFamily="34" charset="0"/>
              </a:rPr>
              <a:t>Lions Virtual: free virtual hub to host hybrid events, orientations, training</a:t>
            </a:r>
          </a:p>
          <a:p>
            <a:pPr marL="742950" lvl="1" indent="-285750">
              <a:buClr>
                <a:schemeClr val="bg1"/>
              </a:buClr>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Share success stories and local impact projects globally</a:t>
            </a:r>
          </a:p>
          <a:p>
            <a:pPr marL="742950" lvl="1" indent="-285750">
              <a:buClr>
                <a:schemeClr val="bg1"/>
              </a:buClr>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Use breakout rooms for Q&amp;A with prospects during virtual info sessions</a:t>
            </a:r>
          </a:p>
          <a:p>
            <a:pPr marL="742950" lvl="1" indent="-285750">
              <a:buClr>
                <a:schemeClr val="bg1"/>
              </a:buClr>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Use ChatGPT to:</a:t>
            </a:r>
          </a:p>
          <a:p>
            <a:pPr marL="1200150" lvl="2" indent="-285750">
              <a:buClr>
                <a:schemeClr val="bg1"/>
              </a:buClr>
              <a:buFont typeface="Wingdings" panose="05000000000000000000" pitchFamily="2" charset="2"/>
              <a:buChar char="ü"/>
            </a:pPr>
            <a:r>
              <a:rPr lang="en-US" sz="1800" dirty="0">
                <a:solidFill>
                  <a:schemeClr val="bg1"/>
                </a:solidFill>
                <a:latin typeface="Arial" panose="020B0604020202020204" pitchFamily="34" charset="0"/>
                <a:cs typeface="Arial" panose="020B0604020202020204" pitchFamily="34" charset="0"/>
              </a:rPr>
              <a:t>Draft invitation messages or scripts for info sessions</a:t>
            </a:r>
          </a:p>
          <a:p>
            <a:pPr marL="1200150" lvl="2" indent="-285750">
              <a:buClr>
                <a:schemeClr val="bg1"/>
              </a:buClr>
              <a:buFont typeface="Wingdings" panose="05000000000000000000" pitchFamily="2" charset="2"/>
              <a:buChar char="ü"/>
            </a:pPr>
            <a:r>
              <a:rPr lang="en-US" sz="1800" dirty="0">
                <a:solidFill>
                  <a:schemeClr val="bg1"/>
                </a:solidFill>
                <a:latin typeface="Arial" panose="020B0604020202020204" pitchFamily="34" charset="0"/>
                <a:cs typeface="Arial" panose="020B0604020202020204" pitchFamily="34" charset="0"/>
              </a:rPr>
              <a:t>Generate personalized follow-up messages after events</a:t>
            </a:r>
          </a:p>
          <a:p>
            <a:pPr marL="1200150" lvl="2" indent="-285750">
              <a:buClr>
                <a:schemeClr val="bg1"/>
              </a:buClr>
              <a:buFont typeface="Wingdings" panose="05000000000000000000" pitchFamily="2" charset="2"/>
              <a:buChar char="ü"/>
            </a:pPr>
            <a:r>
              <a:rPr lang="en-US" sz="1800" dirty="0">
                <a:solidFill>
                  <a:schemeClr val="bg1"/>
                </a:solidFill>
                <a:latin typeface="Arial" panose="020B0604020202020204" pitchFamily="34" charset="0"/>
                <a:cs typeface="Arial" panose="020B0604020202020204" pitchFamily="34" charset="0"/>
              </a:rPr>
              <a:t>Create engaging social media captions or service blurbs</a:t>
            </a:r>
          </a:p>
          <a:p>
            <a:pPr marL="1200150" lvl="2" indent="-285750">
              <a:buClr>
                <a:schemeClr val="bg1"/>
              </a:buClr>
              <a:buFont typeface="Wingdings" panose="05000000000000000000" pitchFamily="2" charset="2"/>
              <a:buChar char="ü"/>
            </a:pPr>
            <a:r>
              <a:rPr lang="en-US" sz="1800" dirty="0">
                <a:solidFill>
                  <a:schemeClr val="bg1"/>
                </a:solidFill>
                <a:latin typeface="Arial" panose="020B0604020202020204" pitchFamily="34" charset="0"/>
                <a:cs typeface="Arial" panose="020B0604020202020204" pitchFamily="34" charset="0"/>
              </a:rPr>
              <a:t>Brainstorm ideas for themed recruitment campaigns</a:t>
            </a:r>
          </a:p>
        </p:txBody>
      </p:sp>
    </p:spTree>
    <p:extLst>
      <p:ext uri="{BB962C8B-B14F-4D97-AF65-F5344CB8AC3E}">
        <p14:creationId xmlns:p14="http://schemas.microsoft.com/office/powerpoint/2010/main" val="4163804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CBF91-BD13-ED29-D063-7839962AB6D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EE48856-33D5-0DDA-E56D-E64DC5BE877F}"/>
              </a:ext>
            </a:extLst>
          </p:cNvPr>
          <p:cNvSpPr>
            <a:spLocks noGrp="1"/>
          </p:cNvSpPr>
          <p:nvPr/>
        </p:nvSpPr>
        <p:spPr>
          <a:xfrm>
            <a:off x="838200" y="404446"/>
            <a:ext cx="10515600" cy="5943600"/>
          </a:xfrm>
          <a:prstGeom prst="rect">
            <a:avLst/>
          </a:prstGeom>
          <a:noFill/>
          <a:ln>
            <a:noFill/>
          </a:ln>
        </p:spPr>
        <p:txBody>
          <a:bodyPr spcFirstLastPara="1" wrap="square" lIns="91425" tIns="45700" rIns="91425" bIns="45700" anchor="ctr" anchorCtr="0">
            <a:normAutofit fontScale="400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5100" b="1" dirty="0">
                <a:latin typeface="Arial" panose="020B0604020202020204" pitchFamily="34" charset="0"/>
                <a:cs typeface="Arial" panose="020B0604020202020204" pitchFamily="34" charset="0"/>
              </a:rPr>
              <a:t>Walkthrough Example: Using ChatGPT to Support Recruitment</a:t>
            </a:r>
          </a:p>
          <a:p>
            <a:endParaRPr lang="en-US" sz="4200" dirty="0">
              <a:latin typeface="Arial" panose="020B0604020202020204" pitchFamily="34" charset="0"/>
              <a:cs typeface="Arial" panose="020B0604020202020204" pitchFamily="34" charset="0"/>
            </a:endParaRPr>
          </a:p>
          <a:p>
            <a:pPr>
              <a:lnSpc>
                <a:spcPct val="120000"/>
              </a:lnSpc>
            </a:pPr>
            <a:r>
              <a:rPr lang="en-US" sz="4200" dirty="0">
                <a:latin typeface="Arial" panose="020B0604020202020204" pitchFamily="34" charset="0"/>
                <a:cs typeface="Arial" panose="020B0604020202020204" pitchFamily="34" charset="0"/>
              </a:rPr>
              <a:t>Scenario: You are hosting a virtual open house next month and need help promoting it on social media.</a:t>
            </a:r>
          </a:p>
          <a:p>
            <a:pPr>
              <a:lnSpc>
                <a:spcPct val="120000"/>
              </a:lnSpc>
            </a:pPr>
            <a:endParaRPr lang="en-US" sz="4200" dirty="0">
              <a:latin typeface="Arial" panose="020B0604020202020204" pitchFamily="34" charset="0"/>
              <a:cs typeface="Arial" panose="020B0604020202020204" pitchFamily="34" charset="0"/>
            </a:endParaRPr>
          </a:p>
          <a:p>
            <a:pPr>
              <a:lnSpc>
                <a:spcPct val="120000"/>
              </a:lnSpc>
            </a:pPr>
            <a:r>
              <a:rPr lang="en-US" sz="4200" dirty="0">
                <a:latin typeface="Arial" panose="020B0604020202020204" pitchFamily="34" charset="0"/>
                <a:cs typeface="Arial" panose="020B0604020202020204" pitchFamily="34" charset="0"/>
              </a:rPr>
              <a:t>Prompt to ChatGPT:</a:t>
            </a:r>
          </a:p>
          <a:p>
            <a:pPr>
              <a:lnSpc>
                <a:spcPct val="120000"/>
              </a:lnSpc>
            </a:pPr>
            <a:r>
              <a:rPr lang="en-US" sz="4200" dirty="0">
                <a:latin typeface="Arial" panose="020B0604020202020204" pitchFamily="34" charset="0"/>
                <a:cs typeface="Arial" panose="020B0604020202020204" pitchFamily="34" charset="0"/>
              </a:rPr>
              <a:t>"Write a friendly, engaging Facebook post inviting community members to a virtual Lions Club open house on June 15 at 7 PM. Highlight the impact of Lions service and invite them to learn how they can get involved.“</a:t>
            </a:r>
          </a:p>
          <a:p>
            <a:pPr>
              <a:lnSpc>
                <a:spcPct val="120000"/>
              </a:lnSpc>
            </a:pPr>
            <a:endParaRPr lang="en-US" sz="4200" dirty="0">
              <a:latin typeface="Arial" panose="020B0604020202020204" pitchFamily="34" charset="0"/>
              <a:cs typeface="Arial" panose="020B0604020202020204" pitchFamily="34" charset="0"/>
            </a:endParaRPr>
          </a:p>
          <a:p>
            <a:pPr>
              <a:lnSpc>
                <a:spcPct val="120000"/>
              </a:lnSpc>
            </a:pPr>
            <a:r>
              <a:rPr lang="en-US" sz="4200" dirty="0">
                <a:latin typeface="Arial" panose="020B0604020202020204" pitchFamily="34" charset="0"/>
                <a:cs typeface="Arial" panose="020B0604020202020204" pitchFamily="34" charset="0"/>
              </a:rPr>
              <a:t>ChatGPT Response (example):</a:t>
            </a:r>
            <a:br>
              <a:rPr lang="en-US" sz="4200" dirty="0">
                <a:latin typeface="Arial" panose="020B0604020202020204" pitchFamily="34" charset="0"/>
                <a:cs typeface="Arial" panose="020B0604020202020204" pitchFamily="34" charset="0"/>
              </a:rPr>
            </a:br>
            <a:endParaRPr lang="en-US" sz="4200" dirty="0">
              <a:latin typeface="Arial" panose="020B0604020202020204" pitchFamily="34" charset="0"/>
              <a:cs typeface="Arial" panose="020B0604020202020204" pitchFamily="34" charset="0"/>
            </a:endParaRPr>
          </a:p>
          <a:p>
            <a:pPr>
              <a:lnSpc>
                <a:spcPct val="120000"/>
              </a:lnSpc>
            </a:pPr>
            <a:r>
              <a:rPr lang="en-US" sz="4200" dirty="0">
                <a:latin typeface="Arial" panose="020B0604020202020204" pitchFamily="34" charset="0"/>
                <a:cs typeface="Arial" panose="020B0604020202020204" pitchFamily="34" charset="0"/>
              </a:rPr>
              <a:t>🦁 Curious about Lions Clubs? Join us for our Virtual Open House on June 15 at 7 PM! 🌟</a:t>
            </a:r>
          </a:p>
          <a:p>
            <a:pPr>
              <a:lnSpc>
                <a:spcPct val="120000"/>
              </a:lnSpc>
            </a:pPr>
            <a:r>
              <a:rPr lang="en-US" sz="4200" dirty="0">
                <a:latin typeface="Arial" panose="020B0604020202020204" pitchFamily="34" charset="0"/>
                <a:cs typeface="Arial" panose="020B0604020202020204" pitchFamily="34" charset="0"/>
              </a:rPr>
              <a:t>Discover how we serve our community, meet our members, and find out how you can make a difference.</a:t>
            </a:r>
            <a:br>
              <a:rPr lang="en-US" sz="4200" dirty="0">
                <a:latin typeface="Arial" panose="020B0604020202020204" pitchFamily="34" charset="0"/>
                <a:cs typeface="Arial" panose="020B0604020202020204" pitchFamily="34" charset="0"/>
              </a:rPr>
            </a:br>
            <a:endParaRPr lang="en-US" sz="4200" dirty="0">
              <a:latin typeface="Arial" panose="020B0604020202020204" pitchFamily="34" charset="0"/>
              <a:cs typeface="Arial" panose="020B0604020202020204" pitchFamily="34" charset="0"/>
            </a:endParaRPr>
          </a:p>
          <a:p>
            <a:pPr>
              <a:lnSpc>
                <a:spcPct val="120000"/>
              </a:lnSpc>
            </a:pPr>
            <a:r>
              <a:rPr lang="en-US" sz="4200" dirty="0">
                <a:latin typeface="Arial" panose="020B0604020202020204" pitchFamily="34" charset="0"/>
                <a:cs typeface="Arial" panose="020B0604020202020204" pitchFamily="34" charset="0"/>
              </a:rPr>
              <a:t>💛 Whether you have a few hours a month or a heart full of kindness, there’s a place for you in our pride.</a:t>
            </a:r>
          </a:p>
          <a:p>
            <a:pPr>
              <a:lnSpc>
                <a:spcPct val="120000"/>
              </a:lnSpc>
            </a:pPr>
            <a:r>
              <a:rPr lang="en-US" sz="4200" dirty="0">
                <a:latin typeface="Arial" panose="020B0604020202020204" pitchFamily="34" charset="0"/>
                <a:cs typeface="Arial" panose="020B0604020202020204" pitchFamily="34" charset="0"/>
              </a:rPr>
              <a:t>RSVP here 👉 [Zoom Link] #WeServe #LionsKindnessMatters #JoinUs</a:t>
            </a:r>
          </a:p>
          <a:p>
            <a:pPr>
              <a:lnSpc>
                <a:spcPct val="120000"/>
              </a:lnSpc>
            </a:pPr>
            <a:endParaRPr lang="en-US" sz="4200" dirty="0">
              <a:latin typeface="Arial" panose="020B0604020202020204" pitchFamily="34" charset="0"/>
              <a:cs typeface="Arial" panose="020B0604020202020204" pitchFamily="34" charset="0"/>
            </a:endParaRPr>
          </a:p>
          <a:p>
            <a:pPr marL="571500" indent="-166688">
              <a:lnSpc>
                <a:spcPct val="120000"/>
              </a:lnSpc>
              <a:buFont typeface="Arial" panose="020B0604020202020204" pitchFamily="34" charset="0"/>
              <a:buChar char="•"/>
            </a:pPr>
            <a:r>
              <a:rPr lang="en-US" sz="4200" dirty="0">
                <a:latin typeface="Arial" panose="020B0604020202020204" pitchFamily="34" charset="0"/>
                <a:cs typeface="Arial" panose="020B0604020202020204" pitchFamily="34" charset="0"/>
              </a:rPr>
              <a:t>Copy/paste or adjust for your club’s voice</a:t>
            </a:r>
          </a:p>
          <a:p>
            <a:pPr marL="571500" indent="-166688">
              <a:lnSpc>
                <a:spcPct val="120000"/>
              </a:lnSpc>
              <a:buFont typeface="Arial" panose="020B0604020202020204" pitchFamily="34" charset="0"/>
              <a:buChar char="•"/>
            </a:pPr>
            <a:r>
              <a:rPr lang="en-US" sz="4200" dirty="0">
                <a:latin typeface="Arial" panose="020B0604020202020204" pitchFamily="34" charset="0"/>
                <a:cs typeface="Arial" panose="020B0604020202020204" pitchFamily="34" charset="0"/>
              </a:rPr>
              <a:t>Ask ChatGPT for versions tailored for Instagram, newsletters, or flyers</a:t>
            </a:r>
          </a:p>
          <a:p>
            <a:pPr>
              <a:lnSpc>
                <a:spcPct val="120000"/>
              </a:lnSpc>
            </a:pPr>
            <a:endParaRPr lang="en-US" sz="4200" dirty="0">
              <a:latin typeface="Arial" panose="020B0604020202020204" pitchFamily="34" charset="0"/>
              <a:cs typeface="Arial" panose="020B0604020202020204" pitchFamily="34" charset="0"/>
            </a:endParaRPr>
          </a:p>
          <a:p>
            <a:pPr>
              <a:lnSpc>
                <a:spcPct val="120000"/>
              </a:lnSpc>
            </a:pPr>
            <a:r>
              <a:rPr lang="en-US" sz="4200" dirty="0">
                <a:latin typeface="Arial" panose="020B0604020202020204" pitchFamily="34" charset="0"/>
                <a:cs typeface="Arial" panose="020B0604020202020204" pitchFamily="34" charset="0"/>
              </a:rPr>
              <a:t>AI is your volunteer assistant—just ask!</a:t>
            </a:r>
          </a:p>
          <a:p>
            <a:r>
              <a:rPr lang="en-US" dirty="0"/>
              <a:t>________________________________________</a:t>
            </a:r>
          </a:p>
        </p:txBody>
      </p:sp>
      <p:sp>
        <p:nvSpPr>
          <p:cNvPr id="11" name="Title 1">
            <a:extLst>
              <a:ext uri="{FF2B5EF4-FFF2-40B4-BE49-F238E27FC236}">
                <a16:creationId xmlns:a16="http://schemas.microsoft.com/office/drawing/2014/main" id="{D7FDAE7A-49A4-2252-5A51-F7D8DE546F71}"/>
              </a:ext>
            </a:extLst>
          </p:cNvPr>
          <p:cNvSpPr>
            <a:spLocks noGrp="1"/>
          </p:cNvSpPr>
          <p:nvPr/>
        </p:nvSpPr>
        <p:spPr>
          <a:xfrm>
            <a:off x="990600" y="2918618"/>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a:p>
        </p:txBody>
      </p:sp>
      <p:sp>
        <p:nvSpPr>
          <p:cNvPr id="14" name="Title 1">
            <a:extLst>
              <a:ext uri="{FF2B5EF4-FFF2-40B4-BE49-F238E27FC236}">
                <a16:creationId xmlns:a16="http://schemas.microsoft.com/office/drawing/2014/main" id="{8365ED89-F814-2E41-BA6E-02ED34E4C7AB}"/>
              </a:ext>
            </a:extLst>
          </p:cNvPr>
          <p:cNvSpPr>
            <a:spLocks noGrp="1"/>
          </p:cNvSpPr>
          <p:nvPr/>
        </p:nvSpPr>
        <p:spPr>
          <a:xfrm>
            <a:off x="1143000" y="3071018"/>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a:p>
        </p:txBody>
      </p:sp>
      <p:sp>
        <p:nvSpPr>
          <p:cNvPr id="7" name="Slide Number Placeholder 6">
            <a:extLst>
              <a:ext uri="{FF2B5EF4-FFF2-40B4-BE49-F238E27FC236}">
                <a16:creationId xmlns:a16="http://schemas.microsoft.com/office/drawing/2014/main" id="{3F3BAD47-18F9-262A-DDE4-012A9513210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pic>
        <p:nvPicPr>
          <p:cNvPr id="3" name="Google Shape;141;p7">
            <a:extLst>
              <a:ext uri="{FF2B5EF4-FFF2-40B4-BE49-F238E27FC236}">
                <a16:creationId xmlns:a16="http://schemas.microsoft.com/office/drawing/2014/main" id="{B1BC7971-0625-0061-24C2-6F534D866A43}"/>
              </a:ext>
            </a:extLst>
          </p:cNvPr>
          <p:cNvPicPr preferRelativeResize="0"/>
          <p:nvPr/>
        </p:nvPicPr>
        <p:blipFill rotWithShape="1">
          <a:blip r:embed="rId2">
            <a:alphaModFix/>
          </a:blip>
          <a:srcRect/>
          <a:stretch/>
        </p:blipFill>
        <p:spPr>
          <a:xfrm>
            <a:off x="10498289" y="4682463"/>
            <a:ext cx="1347196" cy="1553018"/>
          </a:xfrm>
          <a:prstGeom prst="rect">
            <a:avLst/>
          </a:prstGeom>
          <a:noFill/>
          <a:ln>
            <a:noFill/>
          </a:ln>
        </p:spPr>
      </p:pic>
    </p:spTree>
    <p:extLst>
      <p:ext uri="{BB962C8B-B14F-4D97-AF65-F5344CB8AC3E}">
        <p14:creationId xmlns:p14="http://schemas.microsoft.com/office/powerpoint/2010/main" val="2700514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9F56DC-B94E-A4B6-D8DA-65482FF1BF82}"/>
              </a:ext>
            </a:extLst>
          </p:cNvPr>
          <p:cNvPicPr>
            <a:picLocks noChangeAspect="1"/>
          </p:cNvPicPr>
          <p:nvPr/>
        </p:nvPicPr>
        <p:blipFill>
          <a:blip r:embed="rId2"/>
          <a:stretch>
            <a:fillRect/>
          </a:stretch>
        </p:blipFill>
        <p:spPr>
          <a:xfrm>
            <a:off x="643467" y="543175"/>
            <a:ext cx="10905066" cy="5261695"/>
          </a:xfrm>
          <a:prstGeom prst="rect">
            <a:avLst/>
          </a:prstGeom>
        </p:spPr>
      </p:pic>
      <p:sp>
        <p:nvSpPr>
          <p:cNvPr id="6" name="TextBox 5">
            <a:extLst>
              <a:ext uri="{FF2B5EF4-FFF2-40B4-BE49-F238E27FC236}">
                <a16:creationId xmlns:a16="http://schemas.microsoft.com/office/drawing/2014/main" id="{E4D74F7A-81AB-5C10-B88B-4691691D7467}"/>
              </a:ext>
            </a:extLst>
          </p:cNvPr>
          <p:cNvSpPr txBox="1"/>
          <p:nvPr/>
        </p:nvSpPr>
        <p:spPr>
          <a:xfrm>
            <a:off x="2305410" y="6007048"/>
            <a:ext cx="8129148" cy="307777"/>
          </a:xfrm>
          <a:prstGeom prst="rect">
            <a:avLst/>
          </a:prstGeom>
          <a:noFill/>
        </p:spPr>
        <p:txBody>
          <a:bodyPr wrap="none" rtlCol="0">
            <a:spAutoFit/>
          </a:bodyPr>
          <a:lstStyle/>
          <a:p>
            <a:r>
              <a:rPr lang="en-US" dirty="0">
                <a:hlinkClick r:id="rId3"/>
              </a:rPr>
              <a:t>https://www.lionsclubs.org/en/resources-for-members/resource-center/club-membership-chairperson</a:t>
            </a:r>
            <a:endParaRPr lang="en-US" dirty="0"/>
          </a:p>
        </p:txBody>
      </p:sp>
      <p:sp>
        <p:nvSpPr>
          <p:cNvPr id="9" name="Slide Number Placeholder 8">
            <a:extLst>
              <a:ext uri="{FF2B5EF4-FFF2-40B4-BE49-F238E27FC236}">
                <a16:creationId xmlns:a16="http://schemas.microsoft.com/office/drawing/2014/main" id="{1CB35872-9CFA-A095-A867-8DBF8B64A5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Tree>
    <p:extLst>
      <p:ext uri="{BB962C8B-B14F-4D97-AF65-F5344CB8AC3E}">
        <p14:creationId xmlns:p14="http://schemas.microsoft.com/office/powerpoint/2010/main" val="300916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8E52F3-ED2D-82ED-06A2-2B8F67E854A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3FCC41-BD9F-9F1D-78E7-048095208589}"/>
              </a:ext>
            </a:extLst>
          </p:cNvPr>
          <p:cNvPicPr>
            <a:picLocks noChangeAspect="1"/>
          </p:cNvPicPr>
          <p:nvPr/>
        </p:nvPicPr>
        <p:blipFill>
          <a:blip r:embed="rId2"/>
          <a:stretch>
            <a:fillRect/>
          </a:stretch>
        </p:blipFill>
        <p:spPr>
          <a:xfrm>
            <a:off x="643467" y="811784"/>
            <a:ext cx="10905066" cy="5234430"/>
          </a:xfrm>
          <a:prstGeom prst="rect">
            <a:avLst/>
          </a:prstGeom>
        </p:spPr>
      </p:pic>
      <p:sp>
        <p:nvSpPr>
          <p:cNvPr id="2" name="TextBox 1">
            <a:hlinkClick r:id="rId3"/>
            <a:extLst>
              <a:ext uri="{FF2B5EF4-FFF2-40B4-BE49-F238E27FC236}">
                <a16:creationId xmlns:a16="http://schemas.microsoft.com/office/drawing/2014/main" id="{D8BAB0DD-0A58-9481-711F-1D9929D065D9}"/>
              </a:ext>
            </a:extLst>
          </p:cNvPr>
          <p:cNvSpPr txBox="1"/>
          <p:nvPr/>
        </p:nvSpPr>
        <p:spPr>
          <a:xfrm>
            <a:off x="2469045" y="6046214"/>
            <a:ext cx="7253909" cy="307777"/>
          </a:xfrm>
          <a:prstGeom prst="rect">
            <a:avLst/>
          </a:prstGeom>
          <a:noFill/>
        </p:spPr>
        <p:txBody>
          <a:bodyPr wrap="none" rtlCol="0">
            <a:spAutoFit/>
          </a:bodyPr>
          <a:lstStyle/>
          <a:p>
            <a:r>
              <a:rPr lang="en-US" dirty="0">
                <a:hlinkClick r:id="rId3"/>
              </a:rPr>
              <a:t>https://www.lionsclubs.org/en/resources-for-members/resource-center/gmt-and-get-toolkit</a:t>
            </a:r>
            <a:endParaRPr lang="en-US" dirty="0"/>
          </a:p>
        </p:txBody>
      </p:sp>
      <p:sp>
        <p:nvSpPr>
          <p:cNvPr id="9" name="Slide Number Placeholder 8">
            <a:extLst>
              <a:ext uri="{FF2B5EF4-FFF2-40B4-BE49-F238E27FC236}">
                <a16:creationId xmlns:a16="http://schemas.microsoft.com/office/drawing/2014/main" id="{64726B4A-FB7A-2FFF-1C09-310EBCBD746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Tree>
    <p:extLst>
      <p:ext uri="{BB962C8B-B14F-4D97-AF65-F5344CB8AC3E}">
        <p14:creationId xmlns:p14="http://schemas.microsoft.com/office/powerpoint/2010/main" val="2993323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3078B2-2577-DCEB-1513-522DDFA538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75C852C-A5D9-41EE-C583-F5433FF4B98C}"/>
              </a:ext>
            </a:extLst>
          </p:cNvPr>
          <p:cNvPicPr>
            <a:picLocks noChangeAspect="1"/>
          </p:cNvPicPr>
          <p:nvPr/>
        </p:nvPicPr>
        <p:blipFill>
          <a:blip r:embed="rId2"/>
          <a:stretch>
            <a:fillRect/>
          </a:stretch>
        </p:blipFill>
        <p:spPr>
          <a:xfrm>
            <a:off x="643467" y="866309"/>
            <a:ext cx="10905066" cy="5125380"/>
          </a:xfrm>
          <a:prstGeom prst="rect">
            <a:avLst/>
          </a:prstGeom>
        </p:spPr>
      </p:pic>
      <p:sp>
        <p:nvSpPr>
          <p:cNvPr id="5" name="TextBox 4">
            <a:hlinkClick r:id="rId3"/>
            <a:extLst>
              <a:ext uri="{FF2B5EF4-FFF2-40B4-BE49-F238E27FC236}">
                <a16:creationId xmlns:a16="http://schemas.microsoft.com/office/drawing/2014/main" id="{35693C06-372E-C84F-D296-405CDC3F5F38}"/>
              </a:ext>
            </a:extLst>
          </p:cNvPr>
          <p:cNvSpPr txBox="1"/>
          <p:nvPr/>
        </p:nvSpPr>
        <p:spPr>
          <a:xfrm>
            <a:off x="2469045" y="6048573"/>
            <a:ext cx="7253909" cy="307777"/>
          </a:xfrm>
          <a:prstGeom prst="rect">
            <a:avLst/>
          </a:prstGeom>
          <a:noFill/>
        </p:spPr>
        <p:txBody>
          <a:bodyPr wrap="none" rtlCol="0">
            <a:spAutoFit/>
          </a:bodyPr>
          <a:lstStyle/>
          <a:p>
            <a:r>
              <a:rPr lang="en-US" dirty="0">
                <a:hlinkClick r:id="rId3"/>
              </a:rPr>
              <a:t>https://www.lionsclubs.org/en/resources-for-members/resource-center/gmt-and-get-toolkit</a:t>
            </a:r>
            <a:endParaRPr lang="en-US" dirty="0"/>
          </a:p>
        </p:txBody>
      </p:sp>
      <p:sp>
        <p:nvSpPr>
          <p:cNvPr id="9" name="Slide Number Placeholder 8">
            <a:extLst>
              <a:ext uri="{FF2B5EF4-FFF2-40B4-BE49-F238E27FC236}">
                <a16:creationId xmlns:a16="http://schemas.microsoft.com/office/drawing/2014/main" id="{D7CF2080-5842-07F4-3A6F-5CA4814CE4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spTree>
    <p:extLst>
      <p:ext uri="{BB962C8B-B14F-4D97-AF65-F5344CB8AC3E}">
        <p14:creationId xmlns:p14="http://schemas.microsoft.com/office/powerpoint/2010/main" val="4016099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03D4AD-9A89-410C-D11C-E9FBFBD3475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516171-B943-7DF3-B4D6-FA1C165B598D}"/>
              </a:ext>
            </a:extLst>
          </p:cNvPr>
          <p:cNvPicPr>
            <a:picLocks noChangeAspect="1"/>
          </p:cNvPicPr>
          <p:nvPr/>
        </p:nvPicPr>
        <p:blipFill>
          <a:blip r:embed="rId2"/>
          <a:stretch>
            <a:fillRect/>
          </a:stretch>
        </p:blipFill>
        <p:spPr>
          <a:xfrm>
            <a:off x="643467" y="839046"/>
            <a:ext cx="10905066" cy="5179907"/>
          </a:xfrm>
          <a:prstGeom prst="rect">
            <a:avLst/>
          </a:prstGeom>
        </p:spPr>
      </p:pic>
      <p:sp>
        <p:nvSpPr>
          <p:cNvPr id="5" name="TextBox 4">
            <a:hlinkClick r:id="rId3"/>
            <a:extLst>
              <a:ext uri="{FF2B5EF4-FFF2-40B4-BE49-F238E27FC236}">
                <a16:creationId xmlns:a16="http://schemas.microsoft.com/office/drawing/2014/main" id="{7BECEA20-447C-C41F-EC7A-3FB3CF43FC56}"/>
              </a:ext>
            </a:extLst>
          </p:cNvPr>
          <p:cNvSpPr txBox="1"/>
          <p:nvPr/>
        </p:nvSpPr>
        <p:spPr>
          <a:xfrm>
            <a:off x="2469045" y="5482086"/>
            <a:ext cx="7253909" cy="307777"/>
          </a:xfrm>
          <a:prstGeom prst="rect">
            <a:avLst/>
          </a:prstGeom>
          <a:noFill/>
        </p:spPr>
        <p:txBody>
          <a:bodyPr wrap="none" rtlCol="0">
            <a:spAutoFit/>
          </a:bodyPr>
          <a:lstStyle/>
          <a:p>
            <a:r>
              <a:rPr lang="en-US" dirty="0">
                <a:hlinkClick r:id="rId3"/>
              </a:rPr>
              <a:t>https://www.lionsclubs.org/en/resources-for-members/resource-center/gmt-and-get-toolkit</a:t>
            </a:r>
            <a:endParaRPr lang="en-US" dirty="0"/>
          </a:p>
        </p:txBody>
      </p:sp>
      <p:sp>
        <p:nvSpPr>
          <p:cNvPr id="9" name="Slide Number Placeholder 8">
            <a:extLst>
              <a:ext uri="{FF2B5EF4-FFF2-40B4-BE49-F238E27FC236}">
                <a16:creationId xmlns:a16="http://schemas.microsoft.com/office/drawing/2014/main" id="{5A81AD5B-F4D2-81FC-9099-BD0D4DA5DA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spTree>
    <p:extLst>
      <p:ext uri="{BB962C8B-B14F-4D97-AF65-F5344CB8AC3E}">
        <p14:creationId xmlns:p14="http://schemas.microsoft.com/office/powerpoint/2010/main" val="3742559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E2B0E4-47A9-BFF0-FA7B-25A2BBB4C84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DBF7178-7287-5EB5-DDDD-C2A9526D8E92}"/>
              </a:ext>
            </a:extLst>
          </p:cNvPr>
          <p:cNvPicPr>
            <a:picLocks noChangeAspect="1"/>
          </p:cNvPicPr>
          <p:nvPr/>
        </p:nvPicPr>
        <p:blipFill>
          <a:blip r:embed="rId2"/>
          <a:stretch>
            <a:fillRect/>
          </a:stretch>
        </p:blipFill>
        <p:spPr>
          <a:xfrm>
            <a:off x="643467" y="811784"/>
            <a:ext cx="10905066" cy="5234430"/>
          </a:xfrm>
          <a:prstGeom prst="rect">
            <a:avLst/>
          </a:prstGeom>
        </p:spPr>
      </p:pic>
      <p:sp>
        <p:nvSpPr>
          <p:cNvPr id="5" name="TextBox 4">
            <a:hlinkClick r:id="rId3"/>
            <a:extLst>
              <a:ext uri="{FF2B5EF4-FFF2-40B4-BE49-F238E27FC236}">
                <a16:creationId xmlns:a16="http://schemas.microsoft.com/office/drawing/2014/main" id="{F7BB8323-73EC-F67F-C46A-D16CF9AFFA67}"/>
              </a:ext>
            </a:extLst>
          </p:cNvPr>
          <p:cNvSpPr txBox="1"/>
          <p:nvPr/>
        </p:nvSpPr>
        <p:spPr>
          <a:xfrm>
            <a:off x="2345953" y="6231135"/>
            <a:ext cx="7253909" cy="307777"/>
          </a:xfrm>
          <a:prstGeom prst="rect">
            <a:avLst/>
          </a:prstGeom>
          <a:noFill/>
        </p:spPr>
        <p:txBody>
          <a:bodyPr wrap="none" rtlCol="0">
            <a:spAutoFit/>
          </a:bodyPr>
          <a:lstStyle/>
          <a:p>
            <a:r>
              <a:rPr lang="en-US" dirty="0">
                <a:hlinkClick r:id="rId3"/>
              </a:rPr>
              <a:t>https://www.lionsclubs.org/en/resources-for-members/resource-center/gmt-and-get-toolkit</a:t>
            </a:r>
            <a:endParaRPr lang="en-US" dirty="0"/>
          </a:p>
        </p:txBody>
      </p:sp>
      <p:sp>
        <p:nvSpPr>
          <p:cNvPr id="9" name="Slide Number Placeholder 8">
            <a:extLst>
              <a:ext uri="{FF2B5EF4-FFF2-40B4-BE49-F238E27FC236}">
                <a16:creationId xmlns:a16="http://schemas.microsoft.com/office/drawing/2014/main" id="{E25C82B2-CB9C-F03E-5F47-3462949B4EC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spTree>
    <p:extLst>
      <p:ext uri="{BB962C8B-B14F-4D97-AF65-F5344CB8AC3E}">
        <p14:creationId xmlns:p14="http://schemas.microsoft.com/office/powerpoint/2010/main" val="834309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95F7D2-FAFC-A2F4-8B9C-C03BC9899E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5395EA3-DD9F-924D-6781-C27B64626B15}"/>
              </a:ext>
            </a:extLst>
          </p:cNvPr>
          <p:cNvPicPr>
            <a:picLocks noChangeAspect="1"/>
          </p:cNvPicPr>
          <p:nvPr/>
        </p:nvPicPr>
        <p:blipFill>
          <a:blip r:embed="rId2"/>
          <a:stretch>
            <a:fillRect/>
          </a:stretch>
        </p:blipFill>
        <p:spPr>
          <a:xfrm>
            <a:off x="643467" y="893572"/>
            <a:ext cx="10905066" cy="5070854"/>
          </a:xfrm>
          <a:prstGeom prst="rect">
            <a:avLst/>
          </a:prstGeom>
        </p:spPr>
      </p:pic>
      <p:sp>
        <p:nvSpPr>
          <p:cNvPr id="5" name="TextBox 4">
            <a:extLst>
              <a:ext uri="{FF2B5EF4-FFF2-40B4-BE49-F238E27FC236}">
                <a16:creationId xmlns:a16="http://schemas.microsoft.com/office/drawing/2014/main" id="{41E1757F-7AB7-DB47-5034-BB88ACEBFDBD}"/>
              </a:ext>
            </a:extLst>
          </p:cNvPr>
          <p:cNvSpPr txBox="1"/>
          <p:nvPr/>
        </p:nvSpPr>
        <p:spPr>
          <a:xfrm>
            <a:off x="2345953" y="5698722"/>
            <a:ext cx="7253909" cy="307777"/>
          </a:xfrm>
          <a:prstGeom prst="rect">
            <a:avLst/>
          </a:prstGeom>
          <a:noFill/>
        </p:spPr>
        <p:txBody>
          <a:bodyPr wrap="none" rtlCol="0">
            <a:spAutoFit/>
          </a:bodyPr>
          <a:lstStyle/>
          <a:p>
            <a:r>
              <a:rPr lang="en-US" dirty="0">
                <a:hlinkClick r:id="rId3"/>
              </a:rPr>
              <a:t>https://www.lionsclubs.org/en/resources-for-members/resource-center/gmt-and-get-toolkit</a:t>
            </a:r>
            <a:endParaRPr lang="en-US" dirty="0"/>
          </a:p>
        </p:txBody>
      </p:sp>
      <p:sp>
        <p:nvSpPr>
          <p:cNvPr id="9" name="Slide Number Placeholder 8">
            <a:extLst>
              <a:ext uri="{FF2B5EF4-FFF2-40B4-BE49-F238E27FC236}">
                <a16:creationId xmlns:a16="http://schemas.microsoft.com/office/drawing/2014/main" id="{7C1B1137-A80D-83D6-4B36-5C17DCBE3DC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a:p>
        </p:txBody>
      </p:sp>
    </p:spTree>
    <p:extLst>
      <p:ext uri="{BB962C8B-B14F-4D97-AF65-F5344CB8AC3E}">
        <p14:creationId xmlns:p14="http://schemas.microsoft.com/office/powerpoint/2010/main" val="642801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99A975-C250-CE4C-A03E-C3C53140F43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CFE8700-30D0-2493-128B-92A0A3AE901F}"/>
              </a:ext>
            </a:extLst>
          </p:cNvPr>
          <p:cNvPicPr>
            <a:picLocks noChangeAspect="1"/>
          </p:cNvPicPr>
          <p:nvPr/>
        </p:nvPicPr>
        <p:blipFill>
          <a:blip r:embed="rId2"/>
          <a:stretch>
            <a:fillRect/>
          </a:stretch>
        </p:blipFill>
        <p:spPr>
          <a:xfrm>
            <a:off x="643467" y="839046"/>
            <a:ext cx="10905066" cy="5179907"/>
          </a:xfrm>
          <a:prstGeom prst="rect">
            <a:avLst/>
          </a:prstGeom>
        </p:spPr>
      </p:pic>
      <p:sp>
        <p:nvSpPr>
          <p:cNvPr id="8" name="Slide Number Placeholder 7">
            <a:extLst>
              <a:ext uri="{FF2B5EF4-FFF2-40B4-BE49-F238E27FC236}">
                <a16:creationId xmlns:a16="http://schemas.microsoft.com/office/drawing/2014/main" id="{832A68BE-5E97-B69A-1152-8B8ADE6320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33</a:t>
            </a:fld>
            <a:endParaRPr lang="en-US"/>
          </a:p>
        </p:txBody>
      </p:sp>
    </p:spTree>
    <p:extLst>
      <p:ext uri="{BB962C8B-B14F-4D97-AF65-F5344CB8AC3E}">
        <p14:creationId xmlns:p14="http://schemas.microsoft.com/office/powerpoint/2010/main" val="4097024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7BA022B-66BF-821D-BCA4-867E10690A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34</a:t>
            </a:fld>
            <a:endParaRPr lang="en-US"/>
          </a:p>
        </p:txBody>
      </p:sp>
      <p:pic>
        <p:nvPicPr>
          <p:cNvPr id="9" name="Picture 8">
            <a:extLst>
              <a:ext uri="{FF2B5EF4-FFF2-40B4-BE49-F238E27FC236}">
                <a16:creationId xmlns:a16="http://schemas.microsoft.com/office/drawing/2014/main" id="{5CB288BB-4CD4-5110-922B-4073A15D9A36}"/>
              </a:ext>
            </a:extLst>
          </p:cNvPr>
          <p:cNvPicPr>
            <a:picLocks noChangeAspect="1"/>
          </p:cNvPicPr>
          <p:nvPr/>
        </p:nvPicPr>
        <p:blipFill>
          <a:blip r:embed="rId2"/>
          <a:stretch>
            <a:fillRect/>
          </a:stretch>
        </p:blipFill>
        <p:spPr>
          <a:xfrm>
            <a:off x="953814" y="136525"/>
            <a:ext cx="10050353" cy="6700235"/>
          </a:xfrm>
          <a:prstGeom prst="rect">
            <a:avLst/>
          </a:prstGeom>
        </p:spPr>
      </p:pic>
      <p:sp>
        <p:nvSpPr>
          <p:cNvPr id="11" name="Rectangle 10">
            <a:extLst>
              <a:ext uri="{FF2B5EF4-FFF2-40B4-BE49-F238E27FC236}">
                <a16:creationId xmlns:a16="http://schemas.microsoft.com/office/drawing/2014/main" id="{91881049-AD50-475C-DC25-1F68524C6BAD}"/>
              </a:ext>
            </a:extLst>
          </p:cNvPr>
          <p:cNvSpPr/>
          <p:nvPr/>
        </p:nvSpPr>
        <p:spPr>
          <a:xfrm>
            <a:off x="2584938" y="4448908"/>
            <a:ext cx="747347" cy="184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2491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5B5065-3F3E-A4CA-255D-ED705CBE21FE}"/>
              </a:ext>
            </a:extLst>
          </p:cNvPr>
          <p:cNvSpPr txBox="1"/>
          <p:nvPr/>
        </p:nvSpPr>
        <p:spPr>
          <a:xfrm>
            <a:off x="5181600" y="2514600"/>
            <a:ext cx="1828800" cy="1828800"/>
          </a:xfrm>
          <a:prstGeom prst="rect">
            <a:avLst/>
          </a:prstGeom>
          <a:noFill/>
        </p:spPr>
        <p:txBody>
          <a:bodyPr wrap="square" rtlCol="0">
            <a:spAutoFit/>
          </a:bodyPr>
          <a:lstStyle/>
          <a:p>
            <a:pPr algn="l"/>
            <a:endParaRPr lang="en-US"/>
          </a:p>
        </p:txBody>
      </p:sp>
      <p:sp>
        <p:nvSpPr>
          <p:cNvPr id="3" name="TextBox 2">
            <a:extLst>
              <a:ext uri="{FF2B5EF4-FFF2-40B4-BE49-F238E27FC236}">
                <a16:creationId xmlns:a16="http://schemas.microsoft.com/office/drawing/2014/main" id="{4E550F47-7FAA-3A8E-A208-DD333C6EE2ED}"/>
              </a:ext>
            </a:extLst>
          </p:cNvPr>
          <p:cNvSpPr txBox="1"/>
          <p:nvPr/>
        </p:nvSpPr>
        <p:spPr>
          <a:xfrm>
            <a:off x="5183130" y="2513070"/>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2E18807D-EBCA-282E-B7DE-7898156B8446}"/>
              </a:ext>
            </a:extLst>
          </p:cNvPr>
          <p:cNvSpPr txBox="1"/>
          <p:nvPr/>
        </p:nvSpPr>
        <p:spPr>
          <a:xfrm flipH="1">
            <a:off x="3932409" y="60237"/>
            <a:ext cx="1453613" cy="307777"/>
          </a:xfrm>
          <a:prstGeom prst="rect">
            <a:avLst/>
          </a:prstGeom>
          <a:noFill/>
          <a:ln>
            <a:solidFill>
              <a:schemeClr val="bg1"/>
            </a:solidFill>
          </a:ln>
        </p:spPr>
        <p:txBody>
          <a:bodyPr wrap="square" rtlCol="0">
            <a:spAutoFit/>
          </a:bodyPr>
          <a:lstStyle/>
          <a:p>
            <a:pPr algn="l"/>
            <a:endParaRPr lang="en-US"/>
          </a:p>
        </p:txBody>
      </p:sp>
      <p:sp>
        <p:nvSpPr>
          <p:cNvPr id="14" name="TextBox 13">
            <a:extLst>
              <a:ext uri="{FF2B5EF4-FFF2-40B4-BE49-F238E27FC236}">
                <a16:creationId xmlns:a16="http://schemas.microsoft.com/office/drawing/2014/main" id="{1F0BE2E5-0349-DEB7-83FE-5F2E3D719C91}"/>
              </a:ext>
            </a:extLst>
          </p:cNvPr>
          <p:cNvSpPr txBox="1"/>
          <p:nvPr/>
        </p:nvSpPr>
        <p:spPr>
          <a:xfrm>
            <a:off x="3161464" y="1186134"/>
            <a:ext cx="1245283" cy="307777"/>
          </a:xfrm>
          <a:prstGeom prst="rect">
            <a:avLst/>
          </a:prstGeom>
          <a:noFill/>
          <a:ln>
            <a:solidFill>
              <a:schemeClr val="bg1"/>
            </a:solidFill>
          </a:ln>
        </p:spPr>
        <p:txBody>
          <a:bodyPr wrap="square" rtlCol="0">
            <a:spAutoFit/>
          </a:bodyPr>
          <a:lstStyle/>
          <a:p>
            <a:pPr algn="l"/>
            <a:endParaRPr lang="en-US"/>
          </a:p>
        </p:txBody>
      </p:sp>
      <p:sp>
        <p:nvSpPr>
          <p:cNvPr id="8" name="Subtitle 3">
            <a:extLst>
              <a:ext uri="{FF2B5EF4-FFF2-40B4-BE49-F238E27FC236}">
                <a16:creationId xmlns:a16="http://schemas.microsoft.com/office/drawing/2014/main" id="{71168CB8-8DFE-F590-77A9-8C58BAE4A8FB}"/>
              </a:ext>
            </a:extLst>
          </p:cNvPr>
          <p:cNvSpPr>
            <a:spLocks noGrp="1"/>
          </p:cNvSpPr>
          <p:nvPr/>
        </p:nvSpPr>
        <p:spPr>
          <a:xfrm>
            <a:off x="0" y="5072153"/>
            <a:ext cx="12147777" cy="109690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r>
              <a:rPr lang="en-US" sz="2000" b="1" cap="all" dirty="0">
                <a:solidFill>
                  <a:srgbClr val="333333"/>
                </a:solidFill>
                <a:latin typeface="+mn-lt"/>
              </a:rPr>
              <a:t>Global Causes</a:t>
            </a:r>
            <a:endParaRPr lang="en-US" sz="2000" b="1" i="0" u="none" strike="noStrike" cap="all" dirty="0">
              <a:solidFill>
                <a:srgbClr val="7030A0"/>
              </a:solidFill>
              <a:effectLst/>
              <a:latin typeface="+mn-lt"/>
            </a:endParaRPr>
          </a:p>
          <a:p>
            <a:r>
              <a:rPr lang="en-US" sz="1800" b="0" i="0" u="none" strike="noStrike" dirty="0">
                <a:solidFill>
                  <a:srgbClr val="333333"/>
                </a:solidFill>
                <a:effectLst/>
                <a:latin typeface="+mn-lt"/>
                <a:hlinkClick r:id="rId2"/>
              </a:rPr>
              <a:t>Childhood </a:t>
            </a:r>
            <a:r>
              <a:rPr lang="en-US" sz="1800" dirty="0">
                <a:solidFill>
                  <a:srgbClr val="333333"/>
                </a:solidFill>
                <a:latin typeface="+mn-lt"/>
                <a:hlinkClick r:id="rId2"/>
              </a:rPr>
              <a:t>Cancer</a:t>
            </a:r>
            <a:r>
              <a:rPr lang="en-US" sz="1800" dirty="0">
                <a:solidFill>
                  <a:srgbClr val="0070C0"/>
                </a:solidFill>
                <a:latin typeface="+mn-lt"/>
              </a:rPr>
              <a:t> – </a:t>
            </a:r>
            <a:r>
              <a:rPr lang="en-US" sz="1800" u="sng" dirty="0">
                <a:solidFill>
                  <a:srgbClr val="0070C0"/>
                </a:solidFill>
                <a:latin typeface="+mn-lt"/>
                <a:hlinkClick r:id="rId3"/>
              </a:rPr>
              <a:t>Diabetes</a:t>
            </a:r>
            <a:r>
              <a:rPr lang="en-US" sz="1800" dirty="0">
                <a:solidFill>
                  <a:srgbClr val="0070C0"/>
                </a:solidFill>
                <a:latin typeface="+mn-lt"/>
              </a:rPr>
              <a:t> – </a:t>
            </a:r>
            <a:r>
              <a:rPr lang="en-US" sz="1800" u="sng" dirty="0">
                <a:solidFill>
                  <a:srgbClr val="0070C0"/>
                </a:solidFill>
                <a:latin typeface="+mn-lt"/>
                <a:hlinkClick r:id="rId4"/>
              </a:rPr>
              <a:t>Disaster Relief </a:t>
            </a:r>
            <a:r>
              <a:rPr lang="en-US" sz="1800" dirty="0">
                <a:solidFill>
                  <a:srgbClr val="0070C0"/>
                </a:solidFill>
                <a:latin typeface="+mn-lt"/>
                <a:hlinkClick r:id="rId4"/>
              </a:rPr>
              <a:t> </a:t>
            </a:r>
            <a:r>
              <a:rPr lang="en-US" sz="1800" dirty="0">
                <a:solidFill>
                  <a:srgbClr val="0070C0"/>
                </a:solidFill>
                <a:latin typeface="+mn-lt"/>
              </a:rPr>
              <a:t>– </a:t>
            </a:r>
            <a:r>
              <a:rPr lang="en-US" sz="1800" b="0" i="0" u="sng" strike="noStrike" dirty="0">
                <a:solidFill>
                  <a:srgbClr val="333333"/>
                </a:solidFill>
                <a:effectLst/>
                <a:latin typeface="+mn-lt"/>
                <a:hlinkClick r:id="rId5"/>
              </a:rPr>
              <a:t>Environment</a:t>
            </a:r>
            <a:r>
              <a:rPr lang="en-US" sz="1800" dirty="0">
                <a:solidFill>
                  <a:srgbClr val="0070C0"/>
                </a:solidFill>
                <a:latin typeface="+mn-lt"/>
              </a:rPr>
              <a:t> - </a:t>
            </a:r>
            <a:r>
              <a:rPr lang="en-US" sz="1800" u="sng" dirty="0">
                <a:solidFill>
                  <a:srgbClr val="0070C0"/>
                </a:solidFill>
                <a:latin typeface="+mn-lt"/>
                <a:hlinkClick r:id="rId6"/>
              </a:rPr>
              <a:t>Humanitarian</a:t>
            </a:r>
            <a:r>
              <a:rPr lang="en-US" sz="1800" dirty="0">
                <a:solidFill>
                  <a:srgbClr val="0070C0"/>
                </a:solidFill>
                <a:latin typeface="+mn-lt"/>
              </a:rPr>
              <a:t> – </a:t>
            </a:r>
            <a:r>
              <a:rPr lang="en-US" sz="1800" u="sng" dirty="0">
                <a:solidFill>
                  <a:srgbClr val="0070C0"/>
                </a:solidFill>
                <a:latin typeface="+mn-lt"/>
                <a:hlinkClick r:id="rId7"/>
              </a:rPr>
              <a:t>Hunger</a:t>
            </a:r>
            <a:r>
              <a:rPr lang="en-US" sz="1800" dirty="0">
                <a:solidFill>
                  <a:srgbClr val="0070C0"/>
                </a:solidFill>
                <a:latin typeface="+mn-lt"/>
              </a:rPr>
              <a:t> – </a:t>
            </a:r>
            <a:r>
              <a:rPr lang="en-US" sz="1800" u="sng" dirty="0">
                <a:solidFill>
                  <a:srgbClr val="0070C0"/>
                </a:solidFill>
                <a:latin typeface="+mn-lt"/>
                <a:hlinkClick r:id="rId8"/>
              </a:rPr>
              <a:t>Vision</a:t>
            </a:r>
            <a:r>
              <a:rPr lang="en-US" sz="1800" dirty="0">
                <a:solidFill>
                  <a:srgbClr val="0070C0"/>
                </a:solidFill>
                <a:latin typeface="+mn-lt"/>
              </a:rPr>
              <a:t>  – </a:t>
            </a:r>
            <a:r>
              <a:rPr lang="en-US" sz="1800" u="sng" dirty="0">
                <a:solidFill>
                  <a:srgbClr val="0070C0"/>
                </a:solidFill>
                <a:latin typeface="+mn-lt"/>
                <a:hlinkClick r:id="rId9"/>
              </a:rPr>
              <a:t>Youth</a:t>
            </a:r>
            <a:endParaRPr lang="en-US" sz="1800" b="0" i="0" u="none" strike="noStrike" dirty="0">
              <a:solidFill>
                <a:srgbClr val="333333"/>
              </a:solidFill>
              <a:effectLst/>
              <a:latin typeface="+mn-lt"/>
            </a:endParaRPr>
          </a:p>
        </p:txBody>
      </p:sp>
      <p:sp>
        <p:nvSpPr>
          <p:cNvPr id="6" name="TextBox 5">
            <a:extLst>
              <a:ext uri="{FF2B5EF4-FFF2-40B4-BE49-F238E27FC236}">
                <a16:creationId xmlns:a16="http://schemas.microsoft.com/office/drawing/2014/main" id="{F3507DC0-8FA7-3EDC-1970-8414573CFD68}"/>
              </a:ext>
            </a:extLst>
          </p:cNvPr>
          <p:cNvSpPr txBox="1"/>
          <p:nvPr/>
        </p:nvSpPr>
        <p:spPr>
          <a:xfrm>
            <a:off x="2562539" y="1645764"/>
            <a:ext cx="8791261" cy="3385542"/>
          </a:xfrm>
          <a:prstGeom prst="rect">
            <a:avLst/>
          </a:prstGeom>
          <a:noFill/>
        </p:spPr>
        <p:txBody>
          <a:bodyPr wrap="square" rtlCol="0">
            <a:spAutoFit/>
          </a:bodyPr>
          <a:lstStyle/>
          <a:p>
            <a:endParaRPr lang="en-US" sz="1600" dirty="0"/>
          </a:p>
          <a:p>
            <a:r>
              <a:rPr lang="en-US" sz="1800" dirty="0"/>
              <a:t>Please share a key takeaway. From today’s session</a:t>
            </a:r>
          </a:p>
          <a:p>
            <a:endParaRPr lang="en-US" sz="1800" dirty="0"/>
          </a:p>
          <a:p>
            <a:r>
              <a:rPr lang="en-US" sz="1800" dirty="0"/>
              <a:t>Please share an action you will take in the next 30 Days.  Membership isn’t about numbers—it’s about impact.</a:t>
            </a:r>
          </a:p>
          <a:p>
            <a:endParaRPr lang="en-US" sz="1800" dirty="0"/>
          </a:p>
          <a:p>
            <a:r>
              <a:rPr lang="en-US" sz="1800" dirty="0"/>
              <a:t>Lion David Cropper </a:t>
            </a:r>
            <a:br>
              <a:rPr lang="en-US" sz="1800" dirty="0"/>
            </a:br>
            <a:r>
              <a:rPr lang="en-US" sz="1800" dirty="0"/>
              <a:t>Club: Fredericksburg Host   </a:t>
            </a:r>
            <a:br>
              <a:rPr lang="en-US" sz="1800" dirty="0"/>
            </a:br>
            <a:r>
              <a:rPr lang="en-US" sz="1800" dirty="0"/>
              <a:t>District: 24L </a:t>
            </a:r>
          </a:p>
          <a:p>
            <a:r>
              <a:rPr lang="en-US" sz="1800" dirty="0"/>
              <a:t>Email: </a:t>
            </a:r>
            <a:r>
              <a:rPr lang="en-US" sz="1800" dirty="0">
                <a:hlinkClick r:id="rId10"/>
              </a:rPr>
              <a:t>David@CropperHomeSales.com</a:t>
            </a:r>
            <a:endParaRPr lang="en-US" sz="1800" dirty="0"/>
          </a:p>
          <a:p>
            <a:br>
              <a:rPr lang="en-US" sz="1800" dirty="0"/>
            </a:br>
            <a:r>
              <a:rPr lang="en-US" sz="1800" dirty="0"/>
              <a:t>Phone:540-226-1439</a:t>
            </a:r>
          </a:p>
        </p:txBody>
      </p:sp>
      <p:sp>
        <p:nvSpPr>
          <p:cNvPr id="12" name="Slide Number Placeholder 11">
            <a:extLst>
              <a:ext uri="{FF2B5EF4-FFF2-40B4-BE49-F238E27FC236}">
                <a16:creationId xmlns:a16="http://schemas.microsoft.com/office/drawing/2014/main" id="{7C9E068D-C1B7-DBFE-1E9A-0E554D86E50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35</a:t>
            </a:fld>
            <a:endParaRPr lang="en-US"/>
          </a:p>
        </p:txBody>
      </p:sp>
      <p:pic>
        <p:nvPicPr>
          <p:cNvPr id="7" name="Picture 6">
            <a:extLst>
              <a:ext uri="{FF2B5EF4-FFF2-40B4-BE49-F238E27FC236}">
                <a16:creationId xmlns:a16="http://schemas.microsoft.com/office/drawing/2014/main" id="{E648B0C0-54DD-3B29-058D-8B7819D8F8B8}"/>
              </a:ext>
            </a:extLst>
          </p:cNvPr>
          <p:cNvPicPr>
            <a:picLocks noChangeAspect="1"/>
          </p:cNvPicPr>
          <p:nvPr/>
        </p:nvPicPr>
        <p:blipFill>
          <a:blip r:embed="rId11"/>
          <a:stretch>
            <a:fillRect/>
          </a:stretch>
        </p:blipFill>
        <p:spPr>
          <a:xfrm>
            <a:off x="608070" y="367707"/>
            <a:ext cx="1944630" cy="1944630"/>
          </a:xfrm>
          <a:prstGeom prst="rect">
            <a:avLst/>
          </a:prstGeom>
        </p:spPr>
      </p:pic>
      <p:pic>
        <p:nvPicPr>
          <p:cNvPr id="13" name="Picture 12">
            <a:extLst>
              <a:ext uri="{FF2B5EF4-FFF2-40B4-BE49-F238E27FC236}">
                <a16:creationId xmlns:a16="http://schemas.microsoft.com/office/drawing/2014/main" id="{EC1E2E93-1C2D-5CD4-B9A5-B688102BC687}"/>
              </a:ext>
            </a:extLst>
          </p:cNvPr>
          <p:cNvPicPr>
            <a:picLocks noChangeAspect="1"/>
          </p:cNvPicPr>
          <p:nvPr/>
        </p:nvPicPr>
        <p:blipFill>
          <a:blip r:embed="rId12"/>
          <a:stretch>
            <a:fillRect/>
          </a:stretch>
        </p:blipFill>
        <p:spPr>
          <a:xfrm>
            <a:off x="2442685" y="6018842"/>
            <a:ext cx="6620830" cy="487722"/>
          </a:xfrm>
          <a:prstGeom prst="rect">
            <a:avLst/>
          </a:prstGeom>
        </p:spPr>
      </p:pic>
      <p:sp>
        <p:nvSpPr>
          <p:cNvPr id="15" name="TextBox 14">
            <a:extLst>
              <a:ext uri="{FF2B5EF4-FFF2-40B4-BE49-F238E27FC236}">
                <a16:creationId xmlns:a16="http://schemas.microsoft.com/office/drawing/2014/main" id="{5D73F14F-1A59-4F27-957D-568DD828E4A2}"/>
              </a:ext>
            </a:extLst>
          </p:cNvPr>
          <p:cNvSpPr txBox="1"/>
          <p:nvPr/>
        </p:nvSpPr>
        <p:spPr>
          <a:xfrm>
            <a:off x="2756640" y="1013221"/>
            <a:ext cx="7239482" cy="461665"/>
          </a:xfrm>
          <a:prstGeom prst="rect">
            <a:avLst/>
          </a:prstGeom>
          <a:noFill/>
        </p:spPr>
        <p:txBody>
          <a:bodyPr wrap="none" rtlCol="0">
            <a:spAutoFit/>
          </a:bodyPr>
          <a:lstStyle/>
          <a:p>
            <a:pPr algn="ctr"/>
            <a:r>
              <a:rPr lang="en-US" sz="2400" b="1" dirty="0"/>
              <a:t>Thank You for your Participation and Dedication</a:t>
            </a:r>
          </a:p>
        </p:txBody>
      </p:sp>
    </p:spTree>
    <p:extLst>
      <p:ext uri="{BB962C8B-B14F-4D97-AF65-F5344CB8AC3E}">
        <p14:creationId xmlns:p14="http://schemas.microsoft.com/office/powerpoint/2010/main" val="37521992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860</TotalTime>
  <Words>3957</Words>
  <Application>Microsoft Office PowerPoint</Application>
  <PresentationFormat>Widescreen</PresentationFormat>
  <Paragraphs>422</Paragraphs>
  <Slides>35</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Aptos</vt:lpstr>
      <vt:lpstr>Arial</vt:lpstr>
      <vt:lpstr>Calibri</vt:lpstr>
      <vt:lpstr>Century Gothic</vt:lpstr>
      <vt:lpstr>Times New Roman</vt:lpstr>
      <vt:lpstr>Wingdings</vt:lpstr>
      <vt:lpstr>Office Theme</vt:lpstr>
      <vt:lpstr>PowerPoint Presentation</vt:lpstr>
      <vt:lpstr>PowerPoint Presentation</vt:lpstr>
      <vt:lpstr>Welcome Club Membership Chairs!   </vt:lpstr>
      <vt:lpstr>Importance of Increasing Members (Strengthening our capacity to serve, grow, and make a positive difference in the lives of those We Serve)</vt:lpstr>
      <vt:lpstr>What Does a Healthy Club Look Like</vt:lpstr>
      <vt:lpstr>What Does a Successful Club Look Like?</vt:lpstr>
      <vt:lpstr>Why Members Leave </vt:lpstr>
      <vt:lpstr>PowerPoint Presentation</vt:lpstr>
      <vt:lpstr>PowerPoint Presentation</vt:lpstr>
      <vt:lpstr>The Global Action Team (GAT) helps districts and clubs achieve their goals by creating a unified approach to all key areas of Lions.</vt:lpstr>
      <vt:lpstr>Membership Chair Roles &amp; Responsibilities </vt:lpstr>
      <vt:lpstr>PowerPoint Presentation</vt:lpstr>
      <vt:lpstr>What Are SMART Goals?</vt:lpstr>
      <vt:lpstr>PowerPoint Presentation</vt:lpstr>
      <vt:lpstr>PowerPoint Presentation</vt:lpstr>
      <vt:lpstr>Fulfilling and rewarding experience that allows you to give back to your community, connect with others, and make a meaningful difference in the world.</vt:lpstr>
      <vt:lpstr>SWOT</vt:lpstr>
      <vt:lpstr>PowerPoint Presentation</vt:lpstr>
      <vt:lpstr>PowerPoint Presentation</vt:lpstr>
      <vt:lpstr>Other Considerations</vt:lpstr>
      <vt:lpstr>District Leadership Official Visit Questions - Membership</vt:lpstr>
      <vt:lpstr>What are some best  practices / exemplars to share?</vt:lpstr>
      <vt:lpstr>                      Membership Drive</vt:lpstr>
      <vt:lpstr>     Lions Virtual AI Models &amp; Membership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24L – Zone E</dc:title>
  <dc:creator>Unknown User</dc:creator>
  <cp:lastModifiedBy>Glen Logan</cp:lastModifiedBy>
  <cp:revision>9</cp:revision>
  <dcterms:created xsi:type="dcterms:W3CDTF">2021-09-07T01:49:09Z</dcterms:created>
  <dcterms:modified xsi:type="dcterms:W3CDTF">2026-08-27T13:07:25Z</dcterms:modified>
</cp:coreProperties>
</file>