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01_C0137B18.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257" r:id="rId3"/>
    <p:sldId id="258" r:id="rId4"/>
    <p:sldId id="281" r:id="rId5"/>
    <p:sldId id="259" r:id="rId6"/>
    <p:sldId id="282" r:id="rId7"/>
    <p:sldId id="260" r:id="rId8"/>
    <p:sldId id="261" r:id="rId9"/>
    <p:sldId id="262" r:id="rId10"/>
    <p:sldId id="264" r:id="rId11"/>
    <p:sldId id="265" r:id="rId12"/>
    <p:sldId id="266" r:id="rId13"/>
    <p:sldId id="267" r:id="rId14"/>
    <p:sldId id="268" r:id="rId15"/>
    <p:sldId id="269" r:id="rId16"/>
    <p:sldId id="283" r:id="rId17"/>
    <p:sldId id="271" r:id="rId18"/>
    <p:sldId id="284" r:id="rId19"/>
    <p:sldId id="288" r:id="rId20"/>
    <p:sldId id="289" r:id="rId21"/>
    <p:sldId id="276" r:id="rId22"/>
    <p:sldId id="270" r:id="rId23"/>
    <p:sldId id="275" r:id="rId24"/>
    <p:sldId id="286" r:id="rId25"/>
    <p:sldId id="287" r:id="rId26"/>
    <p:sldId id="279" r:id="rId27"/>
    <p:sldId id="285" r:id="rId28"/>
    <p:sldId id="278" r:id="rId29"/>
    <p:sldId id="27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CCA129-6398-74AF-C9FF-C2E930A23958}" name="Glen Logan" initials="GL" userId="9b246c899f3778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F01"/>
    <a:srgbClr val="203E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4"/>
  </p:normalViewPr>
  <p:slideViewPr>
    <p:cSldViewPr snapToGrid="0">
      <p:cViewPr varScale="1">
        <p:scale>
          <a:sx n="87" d="100"/>
          <a:sy n="87" d="100"/>
        </p:scale>
        <p:origin x="422" y="67"/>
      </p:cViewPr>
      <p:guideLst/>
    </p:cSldViewPr>
  </p:slideViewPr>
  <p:notesTextViewPr>
    <p:cViewPr>
      <p:scale>
        <a:sx n="1" d="1"/>
        <a:sy n="1" d="1"/>
      </p:scale>
      <p:origin x="0" y="0"/>
    </p:cViewPr>
  </p:notesTextViewPr>
  <p:sorterViewPr>
    <p:cViewPr>
      <p:scale>
        <a:sx n="100" d="100"/>
        <a:sy n="100" d="100"/>
      </p:scale>
      <p:origin x="0" y="-2856"/>
    </p:cViewPr>
  </p:sorterViewPr>
  <p:notesViewPr>
    <p:cSldViewPr snapToGrid="0">
      <p:cViewPr varScale="1">
        <p:scale>
          <a:sx n="70" d="100"/>
          <a:sy n="70" d="100"/>
        </p:scale>
        <p:origin x="2971" y="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omments/modernComment_101_C0137B18.xml><?xml version="1.0" encoding="utf-8"?>
<p188:cmLst xmlns:a="http://schemas.openxmlformats.org/drawingml/2006/main" xmlns:r="http://schemas.openxmlformats.org/officeDocument/2006/relationships" xmlns:p188="http://schemas.microsoft.com/office/powerpoint/2018/8/main">
  <p188:cm id="{09D4DFA9-7F59-4909-BD73-D4B6FE974024}" authorId="{C0CCA129-6398-74AF-C9FF-C2E930A23958}" created="2026-08-19T16:30:14.015">
    <pc:sldMkLst xmlns:pc="http://schemas.microsoft.com/office/powerpoint/2013/main/command">
      <pc:docMk/>
      <pc:sldMk cId="3222502168" sldId="257"/>
    </pc:sldMkLst>
    <p188:txBody>
      <a:bodyPr/>
      <a:lstStyle/>
      <a:p>
        <a:r>
          <a:rPr lang="en-US"/>
          <a:t>This does not describe where the Club GAT fits into the District. Also need to emphasize the “T” in GAT stands for Team./</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8B8347-56BF-436B-8E8C-A18FE2A07A51}" type="datetimeFigureOut">
              <a:rPr lang="en-US" smtClean="0"/>
              <a:t>8/21/2026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572688-7F89-4A4D-A276-D3AE47C262F0}" type="slidenum">
              <a:rPr lang="en-US" smtClean="0"/>
              <a:t>‹#›</a:t>
            </a:fld>
            <a:endParaRPr lang="en-US"/>
          </a:p>
        </p:txBody>
      </p:sp>
    </p:spTree>
    <p:extLst>
      <p:ext uri="{BB962C8B-B14F-4D97-AF65-F5344CB8AC3E}">
        <p14:creationId xmlns:p14="http://schemas.microsoft.com/office/powerpoint/2010/main" val="800941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B572688-7F89-4A4D-A276-D3AE47C262F0}" type="slidenum">
              <a:rPr lang="en-US" smtClean="0"/>
              <a:t>2</a:t>
            </a:fld>
            <a:endParaRPr lang="en-US"/>
          </a:p>
        </p:txBody>
      </p:sp>
    </p:spTree>
    <p:extLst>
      <p:ext uri="{BB962C8B-B14F-4D97-AF65-F5344CB8AC3E}">
        <p14:creationId xmlns:p14="http://schemas.microsoft.com/office/powerpoint/2010/main" val="3431998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ACBBF-D9F4-3089-C643-5BE9C8E65F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088DEF7-34E4-9215-91D6-907DDEB42F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A05722-C409-27DE-9D32-55B4D43C3F55}"/>
              </a:ext>
            </a:extLst>
          </p:cNvPr>
          <p:cNvSpPr>
            <a:spLocks noGrp="1"/>
          </p:cNvSpPr>
          <p:nvPr>
            <p:ph type="dt" sz="half" idx="10"/>
          </p:nvPr>
        </p:nvSpPr>
        <p:spPr/>
        <p:txBody>
          <a:bodyPr/>
          <a:lstStyle/>
          <a:p>
            <a:fld id="{D2D3D07D-B088-3148-9490-E425849CF113}" type="datetimeFigureOut">
              <a:rPr lang="en-US" smtClean="0"/>
              <a:t>8/21/2026</a:t>
            </a:fld>
            <a:endParaRPr lang="en-US"/>
          </a:p>
        </p:txBody>
      </p:sp>
      <p:sp>
        <p:nvSpPr>
          <p:cNvPr id="5" name="Footer Placeholder 4">
            <a:extLst>
              <a:ext uri="{FF2B5EF4-FFF2-40B4-BE49-F238E27FC236}">
                <a16:creationId xmlns:a16="http://schemas.microsoft.com/office/drawing/2014/main" id="{94F1F898-E95A-48D3-F34C-60986AA4A7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3BEE12-8580-D79E-E6A2-1C7E34C936B6}"/>
              </a:ext>
            </a:extLst>
          </p:cNvPr>
          <p:cNvSpPr>
            <a:spLocks noGrp="1"/>
          </p:cNvSpPr>
          <p:nvPr>
            <p:ph type="sldNum" sz="quarter" idx="12"/>
          </p:nvPr>
        </p:nvSpPr>
        <p:spPr/>
        <p:txBody>
          <a:bodyPr/>
          <a:lstStyle/>
          <a:p>
            <a:fld id="{D488EB95-171F-074C-BC23-B8A9044D1589}" type="slidenum">
              <a:rPr lang="en-US" smtClean="0"/>
              <a:t>‹#›</a:t>
            </a:fld>
            <a:endParaRPr lang="en-US"/>
          </a:p>
        </p:txBody>
      </p:sp>
    </p:spTree>
    <p:extLst>
      <p:ext uri="{BB962C8B-B14F-4D97-AF65-F5344CB8AC3E}">
        <p14:creationId xmlns:p14="http://schemas.microsoft.com/office/powerpoint/2010/main" val="621116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03C79-08D8-9CB1-D783-B629B037CD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0A81D2-A8B2-F797-7D02-86279B7ECC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EFA4F3-B4B3-3E7B-0D6E-E4B36F51D133}"/>
              </a:ext>
            </a:extLst>
          </p:cNvPr>
          <p:cNvSpPr>
            <a:spLocks noGrp="1"/>
          </p:cNvSpPr>
          <p:nvPr>
            <p:ph type="dt" sz="half" idx="10"/>
          </p:nvPr>
        </p:nvSpPr>
        <p:spPr/>
        <p:txBody>
          <a:bodyPr/>
          <a:lstStyle/>
          <a:p>
            <a:fld id="{D2D3D07D-B088-3148-9490-E425849CF113}" type="datetimeFigureOut">
              <a:rPr lang="en-US" smtClean="0"/>
              <a:t>8/21/2026</a:t>
            </a:fld>
            <a:endParaRPr lang="en-US"/>
          </a:p>
        </p:txBody>
      </p:sp>
      <p:sp>
        <p:nvSpPr>
          <p:cNvPr id="5" name="Footer Placeholder 4">
            <a:extLst>
              <a:ext uri="{FF2B5EF4-FFF2-40B4-BE49-F238E27FC236}">
                <a16:creationId xmlns:a16="http://schemas.microsoft.com/office/drawing/2014/main" id="{1CBC2F69-6190-FE6D-BCD5-EB3D22195E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CE5A93-1089-65C1-58DA-1B8F4C61EFCB}"/>
              </a:ext>
            </a:extLst>
          </p:cNvPr>
          <p:cNvSpPr>
            <a:spLocks noGrp="1"/>
          </p:cNvSpPr>
          <p:nvPr>
            <p:ph type="sldNum" sz="quarter" idx="12"/>
          </p:nvPr>
        </p:nvSpPr>
        <p:spPr/>
        <p:txBody>
          <a:bodyPr/>
          <a:lstStyle/>
          <a:p>
            <a:fld id="{D488EB95-171F-074C-BC23-B8A9044D1589}" type="slidenum">
              <a:rPr lang="en-US" smtClean="0"/>
              <a:t>‹#›</a:t>
            </a:fld>
            <a:endParaRPr lang="en-US"/>
          </a:p>
        </p:txBody>
      </p:sp>
    </p:spTree>
    <p:extLst>
      <p:ext uri="{BB962C8B-B14F-4D97-AF65-F5344CB8AC3E}">
        <p14:creationId xmlns:p14="http://schemas.microsoft.com/office/powerpoint/2010/main" val="1719698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165F0-9786-AB01-73A7-0B765D4DCE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FC4250-6E5B-29F4-9D33-41596E0C38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D8A9C9-556F-B506-8053-A3F453796647}"/>
              </a:ext>
            </a:extLst>
          </p:cNvPr>
          <p:cNvSpPr>
            <a:spLocks noGrp="1"/>
          </p:cNvSpPr>
          <p:nvPr>
            <p:ph type="dt" sz="half" idx="10"/>
          </p:nvPr>
        </p:nvSpPr>
        <p:spPr/>
        <p:txBody>
          <a:bodyPr/>
          <a:lstStyle/>
          <a:p>
            <a:fld id="{D2D3D07D-B088-3148-9490-E425849CF113}" type="datetimeFigureOut">
              <a:rPr lang="en-US" smtClean="0"/>
              <a:t>8/21/2026</a:t>
            </a:fld>
            <a:endParaRPr lang="en-US"/>
          </a:p>
        </p:txBody>
      </p:sp>
      <p:sp>
        <p:nvSpPr>
          <p:cNvPr id="5" name="Footer Placeholder 4">
            <a:extLst>
              <a:ext uri="{FF2B5EF4-FFF2-40B4-BE49-F238E27FC236}">
                <a16:creationId xmlns:a16="http://schemas.microsoft.com/office/drawing/2014/main" id="{EBB81023-DCEE-4FF9-9AAB-BA92AF4512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5E7716-C662-BCE7-CA3B-8523FFBFBDDA}"/>
              </a:ext>
            </a:extLst>
          </p:cNvPr>
          <p:cNvSpPr>
            <a:spLocks noGrp="1"/>
          </p:cNvSpPr>
          <p:nvPr>
            <p:ph type="sldNum" sz="quarter" idx="12"/>
          </p:nvPr>
        </p:nvSpPr>
        <p:spPr/>
        <p:txBody>
          <a:bodyPr/>
          <a:lstStyle/>
          <a:p>
            <a:fld id="{D488EB95-171F-074C-BC23-B8A9044D1589}" type="slidenum">
              <a:rPr lang="en-US" smtClean="0"/>
              <a:t>‹#›</a:t>
            </a:fld>
            <a:endParaRPr lang="en-US"/>
          </a:p>
        </p:txBody>
      </p:sp>
    </p:spTree>
    <p:extLst>
      <p:ext uri="{BB962C8B-B14F-4D97-AF65-F5344CB8AC3E}">
        <p14:creationId xmlns:p14="http://schemas.microsoft.com/office/powerpoint/2010/main" val="4137467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64E26-2F1C-4AFF-57A1-50A7EA5249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46BF06-0FFF-C224-E871-79800C4FE9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7EA8FE-AE36-CBBE-0904-2C70DD1DD2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459920-D9AD-0ED7-691D-E4078CAB19A5}"/>
              </a:ext>
            </a:extLst>
          </p:cNvPr>
          <p:cNvSpPr>
            <a:spLocks noGrp="1"/>
          </p:cNvSpPr>
          <p:nvPr>
            <p:ph type="dt" sz="half" idx="10"/>
          </p:nvPr>
        </p:nvSpPr>
        <p:spPr/>
        <p:txBody>
          <a:bodyPr/>
          <a:lstStyle/>
          <a:p>
            <a:fld id="{D2D3D07D-B088-3148-9490-E425849CF113}" type="datetimeFigureOut">
              <a:rPr lang="en-US" smtClean="0"/>
              <a:t>8/21/2026</a:t>
            </a:fld>
            <a:endParaRPr lang="en-US"/>
          </a:p>
        </p:txBody>
      </p:sp>
      <p:sp>
        <p:nvSpPr>
          <p:cNvPr id="6" name="Footer Placeholder 5">
            <a:extLst>
              <a:ext uri="{FF2B5EF4-FFF2-40B4-BE49-F238E27FC236}">
                <a16:creationId xmlns:a16="http://schemas.microsoft.com/office/drawing/2014/main" id="{FD7CA945-BEE0-17F1-A0E8-D0818F7D96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7CEE75-178A-7DCC-EF4E-D83AED4F3EF1}"/>
              </a:ext>
            </a:extLst>
          </p:cNvPr>
          <p:cNvSpPr>
            <a:spLocks noGrp="1"/>
          </p:cNvSpPr>
          <p:nvPr>
            <p:ph type="sldNum" sz="quarter" idx="12"/>
          </p:nvPr>
        </p:nvSpPr>
        <p:spPr/>
        <p:txBody>
          <a:bodyPr/>
          <a:lstStyle/>
          <a:p>
            <a:fld id="{D488EB95-171F-074C-BC23-B8A9044D1589}" type="slidenum">
              <a:rPr lang="en-US" smtClean="0"/>
              <a:t>‹#›</a:t>
            </a:fld>
            <a:endParaRPr lang="en-US"/>
          </a:p>
        </p:txBody>
      </p:sp>
    </p:spTree>
    <p:extLst>
      <p:ext uri="{BB962C8B-B14F-4D97-AF65-F5344CB8AC3E}">
        <p14:creationId xmlns:p14="http://schemas.microsoft.com/office/powerpoint/2010/main" val="4213084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61EE0-ECFD-5D3B-C2B2-F059A23ADED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F4F184-E603-9506-5393-E9161FCE0A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B52689-CF95-D69D-5DA2-CDAC8DBAFB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B51932-B9A7-FED4-E8E3-216A56366F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48D281-312B-13F4-15FF-16B931CB74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7B88767-71F0-1ECE-07D0-A4CF099E4DAA}"/>
              </a:ext>
            </a:extLst>
          </p:cNvPr>
          <p:cNvSpPr>
            <a:spLocks noGrp="1"/>
          </p:cNvSpPr>
          <p:nvPr>
            <p:ph type="dt" sz="half" idx="10"/>
          </p:nvPr>
        </p:nvSpPr>
        <p:spPr/>
        <p:txBody>
          <a:bodyPr/>
          <a:lstStyle/>
          <a:p>
            <a:fld id="{D2D3D07D-B088-3148-9490-E425849CF113}" type="datetimeFigureOut">
              <a:rPr lang="en-US" smtClean="0"/>
              <a:t>8/21/2026</a:t>
            </a:fld>
            <a:endParaRPr lang="en-US"/>
          </a:p>
        </p:txBody>
      </p:sp>
      <p:sp>
        <p:nvSpPr>
          <p:cNvPr id="8" name="Footer Placeholder 7">
            <a:extLst>
              <a:ext uri="{FF2B5EF4-FFF2-40B4-BE49-F238E27FC236}">
                <a16:creationId xmlns:a16="http://schemas.microsoft.com/office/drawing/2014/main" id="{B7292620-DF0B-55DD-AA9E-542C7946CF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54CF48-601D-FF5D-5A13-BDA9F7D88BE4}"/>
              </a:ext>
            </a:extLst>
          </p:cNvPr>
          <p:cNvSpPr>
            <a:spLocks noGrp="1"/>
          </p:cNvSpPr>
          <p:nvPr>
            <p:ph type="sldNum" sz="quarter" idx="12"/>
          </p:nvPr>
        </p:nvSpPr>
        <p:spPr/>
        <p:txBody>
          <a:bodyPr/>
          <a:lstStyle/>
          <a:p>
            <a:fld id="{D488EB95-171F-074C-BC23-B8A9044D1589}" type="slidenum">
              <a:rPr lang="en-US" smtClean="0"/>
              <a:t>‹#›</a:t>
            </a:fld>
            <a:endParaRPr lang="en-US"/>
          </a:p>
        </p:txBody>
      </p:sp>
    </p:spTree>
    <p:extLst>
      <p:ext uri="{BB962C8B-B14F-4D97-AF65-F5344CB8AC3E}">
        <p14:creationId xmlns:p14="http://schemas.microsoft.com/office/powerpoint/2010/main" val="2808905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77BC5-17A7-2034-414D-7D6F62B880A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CADEC8-CD27-94F2-0ABA-060160244798}"/>
              </a:ext>
            </a:extLst>
          </p:cNvPr>
          <p:cNvSpPr>
            <a:spLocks noGrp="1"/>
          </p:cNvSpPr>
          <p:nvPr>
            <p:ph type="dt" sz="half" idx="10"/>
          </p:nvPr>
        </p:nvSpPr>
        <p:spPr/>
        <p:txBody>
          <a:bodyPr/>
          <a:lstStyle/>
          <a:p>
            <a:fld id="{D2D3D07D-B088-3148-9490-E425849CF113}" type="datetimeFigureOut">
              <a:rPr lang="en-US" smtClean="0"/>
              <a:t>8/21/2026</a:t>
            </a:fld>
            <a:endParaRPr lang="en-US"/>
          </a:p>
        </p:txBody>
      </p:sp>
      <p:sp>
        <p:nvSpPr>
          <p:cNvPr id="4" name="Footer Placeholder 3">
            <a:extLst>
              <a:ext uri="{FF2B5EF4-FFF2-40B4-BE49-F238E27FC236}">
                <a16:creationId xmlns:a16="http://schemas.microsoft.com/office/drawing/2014/main" id="{DEB69C41-1380-E794-A617-71F77B41B7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A3F1BB-58FD-4336-9F89-B903AE78DF49}"/>
              </a:ext>
            </a:extLst>
          </p:cNvPr>
          <p:cNvSpPr>
            <a:spLocks noGrp="1"/>
          </p:cNvSpPr>
          <p:nvPr>
            <p:ph type="sldNum" sz="quarter" idx="12"/>
          </p:nvPr>
        </p:nvSpPr>
        <p:spPr/>
        <p:txBody>
          <a:bodyPr/>
          <a:lstStyle/>
          <a:p>
            <a:fld id="{D488EB95-171F-074C-BC23-B8A9044D1589}" type="slidenum">
              <a:rPr lang="en-US" smtClean="0"/>
              <a:t>‹#›</a:t>
            </a:fld>
            <a:endParaRPr lang="en-US"/>
          </a:p>
        </p:txBody>
      </p:sp>
    </p:spTree>
    <p:extLst>
      <p:ext uri="{BB962C8B-B14F-4D97-AF65-F5344CB8AC3E}">
        <p14:creationId xmlns:p14="http://schemas.microsoft.com/office/powerpoint/2010/main" val="335066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DE7E1B-020C-A89F-1838-96E5118546FF}"/>
              </a:ext>
            </a:extLst>
          </p:cNvPr>
          <p:cNvSpPr>
            <a:spLocks noGrp="1"/>
          </p:cNvSpPr>
          <p:nvPr>
            <p:ph type="dt" sz="half" idx="10"/>
          </p:nvPr>
        </p:nvSpPr>
        <p:spPr/>
        <p:txBody>
          <a:bodyPr/>
          <a:lstStyle/>
          <a:p>
            <a:fld id="{D2D3D07D-B088-3148-9490-E425849CF113}" type="datetimeFigureOut">
              <a:rPr lang="en-US" smtClean="0"/>
              <a:t>8/21/2026</a:t>
            </a:fld>
            <a:endParaRPr lang="en-US"/>
          </a:p>
        </p:txBody>
      </p:sp>
      <p:sp>
        <p:nvSpPr>
          <p:cNvPr id="3" name="Footer Placeholder 2">
            <a:extLst>
              <a:ext uri="{FF2B5EF4-FFF2-40B4-BE49-F238E27FC236}">
                <a16:creationId xmlns:a16="http://schemas.microsoft.com/office/drawing/2014/main" id="{CE824BF0-F586-C709-8D93-875C211BCD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C2E5C91-21CB-A6E7-241B-3C6E612733D9}"/>
              </a:ext>
            </a:extLst>
          </p:cNvPr>
          <p:cNvSpPr>
            <a:spLocks noGrp="1"/>
          </p:cNvSpPr>
          <p:nvPr>
            <p:ph type="sldNum" sz="quarter" idx="12"/>
          </p:nvPr>
        </p:nvSpPr>
        <p:spPr/>
        <p:txBody>
          <a:bodyPr/>
          <a:lstStyle/>
          <a:p>
            <a:fld id="{D488EB95-171F-074C-BC23-B8A9044D1589}" type="slidenum">
              <a:rPr lang="en-US" smtClean="0"/>
              <a:t>‹#›</a:t>
            </a:fld>
            <a:endParaRPr lang="en-US"/>
          </a:p>
        </p:txBody>
      </p:sp>
    </p:spTree>
    <p:extLst>
      <p:ext uri="{BB962C8B-B14F-4D97-AF65-F5344CB8AC3E}">
        <p14:creationId xmlns:p14="http://schemas.microsoft.com/office/powerpoint/2010/main" val="818882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EB0DB-65B3-CFA9-BE6A-2200C2C8CD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E824F7-2847-2AF3-D9B8-2BA5581C77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39BB4B-8A7A-A348-F597-221D53E698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2DF1B8-917D-7788-FB45-8BC403F467FF}"/>
              </a:ext>
            </a:extLst>
          </p:cNvPr>
          <p:cNvSpPr>
            <a:spLocks noGrp="1"/>
          </p:cNvSpPr>
          <p:nvPr>
            <p:ph type="dt" sz="half" idx="10"/>
          </p:nvPr>
        </p:nvSpPr>
        <p:spPr/>
        <p:txBody>
          <a:bodyPr/>
          <a:lstStyle/>
          <a:p>
            <a:fld id="{D2D3D07D-B088-3148-9490-E425849CF113}" type="datetimeFigureOut">
              <a:rPr lang="en-US" smtClean="0"/>
              <a:t>8/21/2026</a:t>
            </a:fld>
            <a:endParaRPr lang="en-US"/>
          </a:p>
        </p:txBody>
      </p:sp>
      <p:sp>
        <p:nvSpPr>
          <p:cNvPr id="6" name="Footer Placeholder 5">
            <a:extLst>
              <a:ext uri="{FF2B5EF4-FFF2-40B4-BE49-F238E27FC236}">
                <a16:creationId xmlns:a16="http://schemas.microsoft.com/office/drawing/2014/main" id="{75E72EAB-71D0-8D32-17F5-E42F1E2DAB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4D39D7-D3E2-5CA9-3197-40CE02129B2C}"/>
              </a:ext>
            </a:extLst>
          </p:cNvPr>
          <p:cNvSpPr>
            <a:spLocks noGrp="1"/>
          </p:cNvSpPr>
          <p:nvPr>
            <p:ph type="sldNum" sz="quarter" idx="12"/>
          </p:nvPr>
        </p:nvSpPr>
        <p:spPr/>
        <p:txBody>
          <a:bodyPr/>
          <a:lstStyle/>
          <a:p>
            <a:fld id="{D488EB95-171F-074C-BC23-B8A9044D1589}" type="slidenum">
              <a:rPr lang="en-US" smtClean="0"/>
              <a:t>‹#›</a:t>
            </a:fld>
            <a:endParaRPr lang="en-US"/>
          </a:p>
        </p:txBody>
      </p:sp>
    </p:spTree>
    <p:extLst>
      <p:ext uri="{BB962C8B-B14F-4D97-AF65-F5344CB8AC3E}">
        <p14:creationId xmlns:p14="http://schemas.microsoft.com/office/powerpoint/2010/main" val="2103382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F1C05-4BE2-D283-EDB3-EC4AD9C34D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DD1A81-641E-3138-26B6-49CEEEAC77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1DAF5B-24A4-B714-1169-C083D2D848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85499E-C093-A460-E91E-5AC97D957A76}"/>
              </a:ext>
            </a:extLst>
          </p:cNvPr>
          <p:cNvSpPr>
            <a:spLocks noGrp="1"/>
          </p:cNvSpPr>
          <p:nvPr>
            <p:ph type="dt" sz="half" idx="10"/>
          </p:nvPr>
        </p:nvSpPr>
        <p:spPr/>
        <p:txBody>
          <a:bodyPr/>
          <a:lstStyle/>
          <a:p>
            <a:fld id="{D2D3D07D-B088-3148-9490-E425849CF113}" type="datetimeFigureOut">
              <a:rPr lang="en-US" smtClean="0"/>
              <a:t>8/21/2026</a:t>
            </a:fld>
            <a:endParaRPr lang="en-US"/>
          </a:p>
        </p:txBody>
      </p:sp>
      <p:sp>
        <p:nvSpPr>
          <p:cNvPr id="6" name="Footer Placeholder 5">
            <a:extLst>
              <a:ext uri="{FF2B5EF4-FFF2-40B4-BE49-F238E27FC236}">
                <a16:creationId xmlns:a16="http://schemas.microsoft.com/office/drawing/2014/main" id="{1F6892E4-1493-DE1B-268A-BDD0F943C4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5C7A63-ECA5-A97F-CFAA-4D07E1589976}"/>
              </a:ext>
            </a:extLst>
          </p:cNvPr>
          <p:cNvSpPr>
            <a:spLocks noGrp="1"/>
          </p:cNvSpPr>
          <p:nvPr>
            <p:ph type="sldNum" sz="quarter" idx="12"/>
          </p:nvPr>
        </p:nvSpPr>
        <p:spPr/>
        <p:txBody>
          <a:bodyPr/>
          <a:lstStyle/>
          <a:p>
            <a:fld id="{D488EB95-171F-074C-BC23-B8A9044D1589}" type="slidenum">
              <a:rPr lang="en-US" smtClean="0"/>
              <a:t>‹#›</a:t>
            </a:fld>
            <a:endParaRPr lang="en-US"/>
          </a:p>
        </p:txBody>
      </p:sp>
    </p:spTree>
    <p:extLst>
      <p:ext uri="{BB962C8B-B14F-4D97-AF65-F5344CB8AC3E}">
        <p14:creationId xmlns:p14="http://schemas.microsoft.com/office/powerpoint/2010/main" val="3381668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AE1FF-69A4-75B7-7562-A158082734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8F8144B-7592-6EC1-8370-CD3D65A8CC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CA2C2B-11B2-0894-2A3A-93C4F8DAF58E}"/>
              </a:ext>
            </a:extLst>
          </p:cNvPr>
          <p:cNvSpPr>
            <a:spLocks noGrp="1"/>
          </p:cNvSpPr>
          <p:nvPr>
            <p:ph type="dt" sz="half" idx="10"/>
          </p:nvPr>
        </p:nvSpPr>
        <p:spPr/>
        <p:txBody>
          <a:bodyPr/>
          <a:lstStyle/>
          <a:p>
            <a:fld id="{D2D3D07D-B088-3148-9490-E425849CF113}" type="datetimeFigureOut">
              <a:rPr lang="en-US" smtClean="0"/>
              <a:t>8/21/2026</a:t>
            </a:fld>
            <a:endParaRPr lang="en-US"/>
          </a:p>
        </p:txBody>
      </p:sp>
      <p:sp>
        <p:nvSpPr>
          <p:cNvPr id="5" name="Footer Placeholder 4">
            <a:extLst>
              <a:ext uri="{FF2B5EF4-FFF2-40B4-BE49-F238E27FC236}">
                <a16:creationId xmlns:a16="http://schemas.microsoft.com/office/drawing/2014/main" id="{578D2E76-F559-BA3C-83BF-405F2CFC8C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CB9864-F727-055B-E4A8-A1FC4C791DA4}"/>
              </a:ext>
            </a:extLst>
          </p:cNvPr>
          <p:cNvSpPr>
            <a:spLocks noGrp="1"/>
          </p:cNvSpPr>
          <p:nvPr>
            <p:ph type="sldNum" sz="quarter" idx="12"/>
          </p:nvPr>
        </p:nvSpPr>
        <p:spPr/>
        <p:txBody>
          <a:bodyPr/>
          <a:lstStyle/>
          <a:p>
            <a:fld id="{D488EB95-171F-074C-BC23-B8A9044D1589}" type="slidenum">
              <a:rPr lang="en-US" smtClean="0"/>
              <a:t>‹#›</a:t>
            </a:fld>
            <a:endParaRPr lang="en-US"/>
          </a:p>
        </p:txBody>
      </p:sp>
    </p:spTree>
    <p:extLst>
      <p:ext uri="{BB962C8B-B14F-4D97-AF65-F5344CB8AC3E}">
        <p14:creationId xmlns:p14="http://schemas.microsoft.com/office/powerpoint/2010/main" val="3062079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5840C9-D121-7B1E-CD55-B685D873D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051823-C0B8-F8B5-742E-867341520F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52F907-A90A-8424-DC8A-BA4EC46AC5E2}"/>
              </a:ext>
            </a:extLst>
          </p:cNvPr>
          <p:cNvSpPr>
            <a:spLocks noGrp="1"/>
          </p:cNvSpPr>
          <p:nvPr>
            <p:ph type="dt" sz="half" idx="10"/>
          </p:nvPr>
        </p:nvSpPr>
        <p:spPr/>
        <p:txBody>
          <a:bodyPr/>
          <a:lstStyle/>
          <a:p>
            <a:fld id="{D2D3D07D-B088-3148-9490-E425849CF113}" type="datetimeFigureOut">
              <a:rPr lang="en-US" smtClean="0"/>
              <a:t>8/21/2026</a:t>
            </a:fld>
            <a:endParaRPr lang="en-US"/>
          </a:p>
        </p:txBody>
      </p:sp>
      <p:sp>
        <p:nvSpPr>
          <p:cNvPr id="5" name="Footer Placeholder 4">
            <a:extLst>
              <a:ext uri="{FF2B5EF4-FFF2-40B4-BE49-F238E27FC236}">
                <a16:creationId xmlns:a16="http://schemas.microsoft.com/office/drawing/2014/main" id="{B984E302-CB3B-7268-3B86-FCCBCBDF53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525326-F38B-C8FA-5848-C589707DA269}"/>
              </a:ext>
            </a:extLst>
          </p:cNvPr>
          <p:cNvSpPr>
            <a:spLocks noGrp="1"/>
          </p:cNvSpPr>
          <p:nvPr>
            <p:ph type="sldNum" sz="quarter" idx="12"/>
          </p:nvPr>
        </p:nvSpPr>
        <p:spPr/>
        <p:txBody>
          <a:bodyPr/>
          <a:lstStyle/>
          <a:p>
            <a:fld id="{D488EB95-171F-074C-BC23-B8A9044D1589}" type="slidenum">
              <a:rPr lang="en-US" smtClean="0"/>
              <a:t>‹#›</a:t>
            </a:fld>
            <a:endParaRPr lang="en-US"/>
          </a:p>
        </p:txBody>
      </p:sp>
    </p:spTree>
    <p:extLst>
      <p:ext uri="{BB962C8B-B14F-4D97-AF65-F5344CB8AC3E}">
        <p14:creationId xmlns:p14="http://schemas.microsoft.com/office/powerpoint/2010/main" val="2536232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491A65-852C-4525-57F4-A54D04E1FF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FC57A0-E25D-CA4A-E56C-2B53B496BF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1E75C8-792F-09DE-6715-442AA27AF0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D3D07D-B088-3148-9490-E425849CF113}" type="datetimeFigureOut">
              <a:rPr lang="en-US" smtClean="0"/>
              <a:t>8/21/2026</a:t>
            </a:fld>
            <a:endParaRPr lang="en-US"/>
          </a:p>
        </p:txBody>
      </p:sp>
      <p:sp>
        <p:nvSpPr>
          <p:cNvPr id="5" name="Footer Placeholder 4">
            <a:extLst>
              <a:ext uri="{FF2B5EF4-FFF2-40B4-BE49-F238E27FC236}">
                <a16:creationId xmlns:a16="http://schemas.microsoft.com/office/drawing/2014/main" id="{50CEB524-FB18-4323-BAA8-078A23986D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3BC113-48B8-1400-E742-7DC7AECF70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88EB95-171F-074C-BC23-B8A9044D1589}" type="slidenum">
              <a:rPr lang="en-US" smtClean="0"/>
              <a:t>‹#›</a:t>
            </a:fld>
            <a:endParaRPr lang="en-US"/>
          </a:p>
        </p:txBody>
      </p:sp>
    </p:spTree>
    <p:extLst>
      <p:ext uri="{BB962C8B-B14F-4D97-AF65-F5344CB8AC3E}">
        <p14:creationId xmlns:p14="http://schemas.microsoft.com/office/powerpoint/2010/main" val="2387400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8/10/relationships/comments" Target="../comments/modernComment_101_C0137B18.xm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ionsclubs.org/en/member-resource-center/grants-and-awards/association-awards/excellence-award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lionsclubs.org/en/member-resource-center/grants-and-awards/association-awards/excellence-award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lionsdistrict24l.org/wp-content/uploads/2025/07/Officer-Reference-Guide.pdf" TargetMode="External"/><Relationship Id="rId2" Type="http://schemas.openxmlformats.org/officeDocument/2006/relationships/hyperlink" Target="https://www.facebook.com/share/g/1EnBAQKVgn/"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youtube.com/watch?v=IT8utPk3hYY"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48EB3-C43E-08B1-DB70-64620FC40A47}"/>
              </a:ext>
            </a:extLst>
          </p:cNvPr>
          <p:cNvSpPr>
            <a:spLocks noGrp="1"/>
          </p:cNvSpPr>
          <p:nvPr>
            <p:ph type="ctrTitle"/>
          </p:nvPr>
        </p:nvSpPr>
        <p:spPr>
          <a:xfrm>
            <a:off x="1524000" y="1122363"/>
            <a:ext cx="9144000" cy="956808"/>
          </a:xfrm>
        </p:spPr>
        <p:txBody>
          <a:bodyPr/>
          <a:lstStyle/>
          <a:p>
            <a:r>
              <a:rPr lang="en-US" dirty="0"/>
              <a:t>Club Service Chair Training</a:t>
            </a:r>
          </a:p>
        </p:txBody>
      </p:sp>
      <p:sp>
        <p:nvSpPr>
          <p:cNvPr id="3" name="Subtitle 2">
            <a:extLst>
              <a:ext uri="{FF2B5EF4-FFF2-40B4-BE49-F238E27FC236}">
                <a16:creationId xmlns:a16="http://schemas.microsoft.com/office/drawing/2014/main" id="{65EDAD3F-3C5E-A6A1-0022-3E42F6DE032D}"/>
              </a:ext>
            </a:extLst>
          </p:cNvPr>
          <p:cNvSpPr>
            <a:spLocks noGrp="1"/>
          </p:cNvSpPr>
          <p:nvPr>
            <p:ph type="subTitle" idx="1"/>
          </p:nvPr>
        </p:nvSpPr>
        <p:spPr/>
        <p:txBody>
          <a:bodyPr/>
          <a:lstStyle/>
          <a:p>
            <a:r>
              <a:rPr lang="en-US" dirty="0"/>
              <a:t>District Governor 24L Chuck Schwab</a:t>
            </a:r>
          </a:p>
          <a:p>
            <a:r>
              <a:rPr lang="en-US" dirty="0"/>
              <a:t>GST District 24L Lion Evelyn Marr</a:t>
            </a:r>
          </a:p>
          <a:p>
            <a:r>
              <a:rPr lang="en-US" dirty="0"/>
              <a:t>August 20, 2026</a:t>
            </a:r>
          </a:p>
        </p:txBody>
      </p:sp>
      <p:pic>
        <p:nvPicPr>
          <p:cNvPr id="5" name="Picture 4">
            <a:extLst>
              <a:ext uri="{FF2B5EF4-FFF2-40B4-BE49-F238E27FC236}">
                <a16:creationId xmlns:a16="http://schemas.microsoft.com/office/drawing/2014/main" id="{FE3BE7EF-EACB-0583-8ED9-0A2190A53CCB}"/>
              </a:ext>
            </a:extLst>
          </p:cNvPr>
          <p:cNvPicPr>
            <a:picLocks noChangeAspect="1"/>
          </p:cNvPicPr>
          <p:nvPr/>
        </p:nvPicPr>
        <p:blipFill>
          <a:blip r:embed="rId2"/>
          <a:stretch>
            <a:fillRect/>
          </a:stretch>
        </p:blipFill>
        <p:spPr>
          <a:xfrm>
            <a:off x="8968946" y="3279208"/>
            <a:ext cx="2057400" cy="2301421"/>
          </a:xfrm>
          <a:prstGeom prst="rect">
            <a:avLst/>
          </a:prstGeom>
        </p:spPr>
      </p:pic>
      <p:grpSp>
        <p:nvGrpSpPr>
          <p:cNvPr id="9" name="Group 8">
            <a:extLst>
              <a:ext uri="{FF2B5EF4-FFF2-40B4-BE49-F238E27FC236}">
                <a16:creationId xmlns:a16="http://schemas.microsoft.com/office/drawing/2014/main" id="{0E179E44-CBA3-0234-1582-E87F9622487F}"/>
              </a:ext>
            </a:extLst>
          </p:cNvPr>
          <p:cNvGrpSpPr/>
          <p:nvPr/>
        </p:nvGrpSpPr>
        <p:grpSpPr>
          <a:xfrm>
            <a:off x="929928" y="3054000"/>
            <a:ext cx="2651310" cy="2751836"/>
            <a:chOff x="885966" y="3013459"/>
            <a:chExt cx="2651310" cy="2751836"/>
          </a:xfrm>
        </p:grpSpPr>
        <p:pic>
          <p:nvPicPr>
            <p:cNvPr id="7" name="Picture 6">
              <a:extLst>
                <a:ext uri="{FF2B5EF4-FFF2-40B4-BE49-F238E27FC236}">
                  <a16:creationId xmlns:a16="http://schemas.microsoft.com/office/drawing/2014/main" id="{C5470B52-C389-EFEB-6C2E-552051ADF1BF}"/>
                </a:ext>
              </a:extLst>
            </p:cNvPr>
            <p:cNvPicPr>
              <a:picLocks noChangeAspect="1"/>
            </p:cNvPicPr>
            <p:nvPr/>
          </p:nvPicPr>
          <p:blipFill>
            <a:blip r:embed="rId3"/>
            <a:stretch>
              <a:fillRect/>
            </a:stretch>
          </p:blipFill>
          <p:spPr>
            <a:xfrm>
              <a:off x="885966" y="3013459"/>
              <a:ext cx="2651310" cy="2346996"/>
            </a:xfrm>
            <a:prstGeom prst="rect">
              <a:avLst/>
            </a:prstGeom>
          </p:spPr>
        </p:pic>
        <p:sp>
          <p:nvSpPr>
            <p:cNvPr id="8" name="TextBox 7">
              <a:extLst>
                <a:ext uri="{FF2B5EF4-FFF2-40B4-BE49-F238E27FC236}">
                  <a16:creationId xmlns:a16="http://schemas.microsoft.com/office/drawing/2014/main" id="{CAAD37A9-383A-BE79-4579-2F039787AAED}"/>
                </a:ext>
              </a:extLst>
            </p:cNvPr>
            <p:cNvSpPr txBox="1"/>
            <p:nvPr/>
          </p:nvSpPr>
          <p:spPr>
            <a:xfrm>
              <a:off x="1454042" y="5395963"/>
              <a:ext cx="1515158" cy="369332"/>
            </a:xfrm>
            <a:prstGeom prst="rect">
              <a:avLst/>
            </a:prstGeom>
            <a:noFill/>
          </p:spPr>
          <p:txBody>
            <a:bodyPr wrap="none" rtlCol="0">
              <a:spAutoFit/>
            </a:bodyPr>
            <a:lstStyle/>
            <a:p>
              <a:r>
                <a:rPr lang="en-US" b="1" dirty="0">
                  <a:solidFill>
                    <a:srgbClr val="203E7C"/>
                  </a:solidFill>
                  <a:effectLst>
                    <a:outerShdw blurRad="38100" dist="38100" dir="2700000" algn="tl">
                      <a:srgbClr val="000000">
                        <a:alpha val="43137"/>
                      </a:srgbClr>
                    </a:outerShdw>
                  </a:effectLst>
                </a:rPr>
                <a:t>Global Causes</a:t>
              </a:r>
            </a:p>
          </p:txBody>
        </p:sp>
      </p:grpSp>
    </p:spTree>
    <p:extLst>
      <p:ext uri="{BB962C8B-B14F-4D97-AF65-F5344CB8AC3E}">
        <p14:creationId xmlns:p14="http://schemas.microsoft.com/office/powerpoint/2010/main" val="2749950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8DCC7-19B1-D0CF-CEB7-9EE7D81E4D04}"/>
              </a:ext>
            </a:extLst>
          </p:cNvPr>
          <p:cNvSpPr>
            <a:spLocks noGrp="1"/>
          </p:cNvSpPr>
          <p:nvPr>
            <p:ph type="title"/>
          </p:nvPr>
        </p:nvSpPr>
        <p:spPr/>
        <p:txBody>
          <a:bodyPr/>
          <a:lstStyle/>
          <a:p>
            <a:pPr algn="ctr"/>
            <a:r>
              <a:rPr lang="en-US" dirty="0"/>
              <a:t>Global Action Team (GAT) </a:t>
            </a:r>
            <a:br>
              <a:rPr lang="en-US" dirty="0"/>
            </a:br>
            <a:r>
              <a:rPr lang="en-US" dirty="0"/>
              <a:t> Where do you fit in?</a:t>
            </a:r>
          </a:p>
        </p:txBody>
      </p:sp>
      <p:sp>
        <p:nvSpPr>
          <p:cNvPr id="5" name="Content Placeholder 4">
            <a:extLst>
              <a:ext uri="{FF2B5EF4-FFF2-40B4-BE49-F238E27FC236}">
                <a16:creationId xmlns:a16="http://schemas.microsoft.com/office/drawing/2014/main" id="{50717CD0-0263-733A-C11E-0AF6BE5A3551}"/>
              </a:ext>
            </a:extLst>
          </p:cNvPr>
          <p:cNvSpPr>
            <a:spLocks noGrp="1"/>
          </p:cNvSpPr>
          <p:nvPr>
            <p:ph idx="1"/>
          </p:nvPr>
        </p:nvSpPr>
        <p:spPr>
          <a:xfrm>
            <a:off x="1025611" y="2545491"/>
            <a:ext cx="10051976" cy="363147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endParaRPr lang="en-US" dirty="0"/>
          </a:p>
        </p:txBody>
      </p:sp>
      <p:grpSp>
        <p:nvGrpSpPr>
          <p:cNvPr id="6" name="Group 5">
            <a:extLst>
              <a:ext uri="{FF2B5EF4-FFF2-40B4-BE49-F238E27FC236}">
                <a16:creationId xmlns:a16="http://schemas.microsoft.com/office/drawing/2014/main" id="{FFF03E63-8879-81BF-CC0B-778DBCEDC105}"/>
              </a:ext>
            </a:extLst>
          </p:cNvPr>
          <p:cNvGrpSpPr/>
          <p:nvPr/>
        </p:nvGrpSpPr>
        <p:grpSpPr>
          <a:xfrm>
            <a:off x="1025611" y="2545492"/>
            <a:ext cx="10083113" cy="2452403"/>
            <a:chOff x="286455" y="2237887"/>
            <a:chExt cx="11619085" cy="2443364"/>
          </a:xfrm>
        </p:grpSpPr>
        <p:sp>
          <p:nvSpPr>
            <p:cNvPr id="7" name="Rounded Rectangle 156">
              <a:extLst>
                <a:ext uri="{FF2B5EF4-FFF2-40B4-BE49-F238E27FC236}">
                  <a16:creationId xmlns:a16="http://schemas.microsoft.com/office/drawing/2014/main" id="{820E9789-50E2-74E8-F8C6-A5524F16054C}"/>
                </a:ext>
              </a:extLst>
            </p:cNvPr>
            <p:cNvSpPr/>
            <p:nvPr/>
          </p:nvSpPr>
          <p:spPr>
            <a:xfrm>
              <a:off x="286455" y="2237887"/>
              <a:ext cx="11619085" cy="1159834"/>
            </a:xfrm>
            <a:prstGeom prst="roundRect">
              <a:avLst/>
            </a:prstGeom>
            <a:solidFill>
              <a:srgbClr val="65358D"/>
            </a:solid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68580" tIns="34291" rIns="68580" bIns="34291" numCol="1" spcCol="0" rtlCol="0" fromWordArt="0" anchor="ctr" anchorCtr="0" forceAA="0" compatLnSpc="1">
              <a:prstTxWarp prst="textNoShape">
                <a:avLst/>
              </a:prstTxWarp>
              <a:noAutofit/>
            </a:bodyPr>
            <a:lstStyle/>
            <a:p>
              <a:pPr algn="ctr" fontAlgn="auto">
                <a:spcBef>
                  <a:spcPts val="0"/>
                </a:spcBef>
                <a:spcAft>
                  <a:spcPts val="0"/>
                </a:spcAft>
                <a:defRPr/>
              </a:pPr>
              <a:r>
                <a:rPr lang="en-US" sz="2000" b="1" dirty="0">
                  <a:solidFill>
                    <a:prstClr val="white"/>
                  </a:solidFill>
                  <a:latin typeface="Helvetica Neue Bold Condensed"/>
                  <a:cs typeface="Helvetica Neue Bold Condensed"/>
                </a:rPr>
                <a:t>Club</a:t>
              </a:r>
              <a:r>
                <a:rPr kumimoji="0" lang="en-US" sz="2000" b="1" i="0" u="none" strike="noStrike" kern="1200" cap="none" spc="0" normalizeH="0" baseline="0" noProof="0" dirty="0">
                  <a:ln>
                    <a:noFill/>
                  </a:ln>
                  <a:solidFill>
                    <a:prstClr val="white"/>
                  </a:solidFill>
                  <a:effectLst/>
                  <a:uLnTx/>
                  <a:uFillTx/>
                  <a:latin typeface="Helvetica Neue Bold Condensed"/>
                  <a:ea typeface="+mn-ea"/>
                  <a:cs typeface="Helvetica Neue Bold Condensed"/>
                </a:rPr>
                <a:t> Global Action Team Chairperson </a:t>
              </a:r>
              <a:r>
                <a:rPr kumimoji="0" lang="en-US" sz="2000" b="0" i="0" u="none" strike="noStrike" kern="1200" cap="none" spc="0" normalizeH="0" baseline="0" noProof="0" dirty="0">
                  <a:ln>
                    <a:noFill/>
                  </a:ln>
                  <a:solidFill>
                    <a:prstClr val="white"/>
                  </a:solidFill>
                  <a:effectLst/>
                  <a:uLnTx/>
                  <a:uFillTx/>
                  <a:latin typeface="Helvetica Neue Bold Condensed"/>
                  <a:ea typeface="+mn-ea"/>
                  <a:cs typeface="Helvetica Neue Bold Condensed"/>
                </a:rPr>
                <a:t>(</a:t>
              </a:r>
              <a:r>
                <a:rPr lang="en-US" sz="2000" dirty="0">
                  <a:solidFill>
                    <a:prstClr val="white"/>
                  </a:solidFill>
                  <a:latin typeface="Helvetica Neue Bold Condensed"/>
                  <a:cs typeface="Helvetica Neue Bold Condensed"/>
                </a:rPr>
                <a:t>Club President</a:t>
              </a:r>
              <a:r>
                <a:rPr kumimoji="0" lang="en-US" sz="2000" b="0" i="0" u="none" strike="noStrike" kern="1200" cap="none" spc="0" normalizeH="0" baseline="0" noProof="0" dirty="0">
                  <a:ln>
                    <a:noFill/>
                  </a:ln>
                  <a:solidFill>
                    <a:prstClr val="white"/>
                  </a:solidFill>
                  <a:effectLst/>
                  <a:uLnTx/>
                  <a:uFillTx/>
                  <a:latin typeface="Helvetica Neue Bold Condensed"/>
                  <a:ea typeface="+mn-ea"/>
                  <a:cs typeface="Helvetica Neue Bold Condensed"/>
                </a:rPr>
                <a:t>)</a:t>
              </a:r>
            </a:p>
          </p:txBody>
        </p:sp>
        <p:sp>
          <p:nvSpPr>
            <p:cNvPr id="8" name="Rounded Rectangle 161">
              <a:extLst>
                <a:ext uri="{FF2B5EF4-FFF2-40B4-BE49-F238E27FC236}">
                  <a16:creationId xmlns:a16="http://schemas.microsoft.com/office/drawing/2014/main" id="{BBBC45F9-4A3B-5619-F2D1-58C195A0A187}"/>
                </a:ext>
              </a:extLst>
            </p:cNvPr>
            <p:cNvSpPr/>
            <p:nvPr/>
          </p:nvSpPr>
          <p:spPr>
            <a:xfrm>
              <a:off x="388785" y="3616571"/>
              <a:ext cx="3581305" cy="1064680"/>
            </a:xfrm>
            <a:prstGeom prst="roundRect">
              <a:avLst/>
            </a:prstGeom>
            <a:solidFill>
              <a:srgbClr val="792783"/>
            </a:solidFill>
            <a:ln>
              <a:noFill/>
              <a:headEnd type="none" w="med" len="med"/>
              <a:tailEnd type="none" w="med" len="me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vert="horz" wrap="square" lIns="121920" tIns="60960" rIns="121920" bIns="60960" numCol="1" rtlCol="0" anchor="ctr" anchorCtr="0" compatLnSpc="1">
              <a:prstTxWarp prst="textNoShape">
                <a:avLst/>
              </a:prstTxWarp>
            </a:bodyPr>
            <a:lstStyle/>
            <a:p>
              <a:pPr marL="609585" lvl="0" indent="-609585" algn="ctr" defTabSz="914377" fontAlgn="base">
                <a:spcAft>
                  <a:spcPct val="0"/>
                </a:spcAft>
                <a:defRPr/>
              </a:pPr>
              <a:r>
                <a:rPr lang="en-US" b="1" dirty="0">
                  <a:solidFill>
                    <a:schemeClr val="bg1"/>
                  </a:solidFill>
                  <a:latin typeface="Helvetica Neue Bold Condensed"/>
                  <a:ea typeface="ヒラギノ角ゴ Pro W3" pitchFamily="84" charset="-128"/>
                  <a:cs typeface="Helvetica Neue Bold Condensed"/>
                </a:rPr>
                <a:t>GMT</a:t>
              </a:r>
            </a:p>
            <a:p>
              <a:pPr marL="609585" lvl="0" indent="-609585" algn="ctr" fontAlgn="base">
                <a:spcAft>
                  <a:spcPct val="0"/>
                </a:spcAft>
                <a:defRPr/>
              </a:pPr>
              <a:r>
                <a:rPr lang="en-US" sz="1600" dirty="0">
                  <a:solidFill>
                    <a:schemeClr val="bg1"/>
                  </a:solidFill>
                  <a:latin typeface="Helvetica Neue"/>
                  <a:ea typeface="ヒラギノ角ゴ Pro W3" pitchFamily="84" charset="-128"/>
                  <a:cs typeface="Helvetica Neue"/>
                </a:rPr>
                <a:t>Membership Chairperson</a:t>
              </a:r>
              <a:endParaRPr kumimoji="0" lang="en-US" sz="1600" b="0" i="0" u="none" strike="noStrike" kern="1200" cap="none" spc="0" normalizeH="0" baseline="0" noProof="0" dirty="0">
                <a:ln>
                  <a:noFill/>
                </a:ln>
                <a:solidFill>
                  <a:schemeClr val="bg1"/>
                </a:solidFill>
                <a:effectLst/>
                <a:uLnTx/>
                <a:uFillTx/>
                <a:latin typeface="Helvetica Neue Bold Condensed"/>
                <a:ea typeface="ヒラギノ角ゴ Pro W3" pitchFamily="84" charset="-128"/>
                <a:cs typeface="Helvetica Neue Bold Condensed"/>
              </a:endParaRPr>
            </a:p>
          </p:txBody>
        </p:sp>
        <p:sp>
          <p:nvSpPr>
            <p:cNvPr id="9" name="Rounded Rectangle 158">
              <a:extLst>
                <a:ext uri="{FF2B5EF4-FFF2-40B4-BE49-F238E27FC236}">
                  <a16:creationId xmlns:a16="http://schemas.microsoft.com/office/drawing/2014/main" id="{6747DE1F-F153-0836-1EC7-9434143B98CF}"/>
                </a:ext>
              </a:extLst>
            </p:cNvPr>
            <p:cNvSpPr/>
            <p:nvPr/>
          </p:nvSpPr>
          <p:spPr>
            <a:xfrm>
              <a:off x="4230473" y="3618072"/>
              <a:ext cx="3497354" cy="1063179"/>
            </a:xfrm>
            <a:prstGeom prst="roundRect">
              <a:avLst/>
            </a:prstGeom>
            <a:solidFill>
              <a:srgbClr val="00338D"/>
            </a:solidFill>
            <a:ln>
              <a:noFill/>
              <a:headEnd type="none" w="med" len="med"/>
              <a:tailEnd type="none" w="med" len="me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vert="horz" wrap="square" lIns="121920" tIns="60960" rIns="121920" bIns="60960" numCol="1" rtlCol="0" anchor="ctr" anchorCtr="0" compatLnSpc="1">
              <a:prstTxWarp prst="textNoShape">
                <a:avLst/>
              </a:prstTxWarp>
            </a:bodyPr>
            <a:lstStyle/>
            <a:p>
              <a:pPr marL="609585" lvl="0" indent="-609585" algn="ctr" defTabSz="914377" fontAlgn="base">
                <a:spcAft>
                  <a:spcPct val="0"/>
                </a:spcAft>
                <a:defRPr/>
              </a:pPr>
              <a:r>
                <a:rPr lang="en-US" b="1" dirty="0">
                  <a:solidFill>
                    <a:schemeClr val="bg1"/>
                  </a:solidFill>
                  <a:latin typeface="Helvetica Neue Bold Condensed"/>
                  <a:ea typeface="ヒラギノ角ゴ Pro W3" pitchFamily="84" charset="-128"/>
                  <a:cs typeface="Helvetica Neue Bold Condensed"/>
                </a:rPr>
                <a:t>GLT</a:t>
              </a:r>
            </a:p>
            <a:p>
              <a:pPr lvl="0" algn="ctr">
                <a:defRPr/>
              </a:pPr>
              <a:r>
                <a:rPr lang="en-US" sz="1600" dirty="0">
                  <a:solidFill>
                    <a:schemeClr val="bg1"/>
                  </a:solidFill>
                  <a:latin typeface="Helvetica Neue"/>
                </a:rPr>
                <a:t>First Vice President/Leadership Chairperson</a:t>
              </a:r>
              <a:endParaRPr kumimoji="0" lang="en-US" sz="1600" b="0" i="0" u="none" strike="noStrike" kern="1200" cap="none" spc="0" normalizeH="0" baseline="0" noProof="0" dirty="0">
                <a:ln>
                  <a:noFill/>
                </a:ln>
                <a:solidFill>
                  <a:schemeClr val="bg1"/>
                </a:solidFill>
                <a:effectLst/>
                <a:uLnTx/>
                <a:uFillTx/>
                <a:latin typeface="Helvetica Neue Bold Condensed"/>
                <a:ea typeface="ヒラギノ角ゴ Pro W3" pitchFamily="84" charset="-128"/>
                <a:cs typeface="Helvetica Neue Bold Condensed"/>
              </a:endParaRPr>
            </a:p>
          </p:txBody>
        </p:sp>
        <p:sp>
          <p:nvSpPr>
            <p:cNvPr id="10" name="Rounded Rectangle 100">
              <a:extLst>
                <a:ext uri="{FF2B5EF4-FFF2-40B4-BE49-F238E27FC236}">
                  <a16:creationId xmlns:a16="http://schemas.microsoft.com/office/drawing/2014/main" id="{8085B88C-9385-1378-FEC2-AAD694964026}"/>
                </a:ext>
              </a:extLst>
            </p:cNvPr>
            <p:cNvSpPr/>
            <p:nvPr/>
          </p:nvSpPr>
          <p:spPr>
            <a:xfrm>
              <a:off x="7988211" y="3618834"/>
              <a:ext cx="3815004" cy="1062417"/>
            </a:xfrm>
            <a:prstGeom prst="roundRect">
              <a:avLst/>
            </a:prstGeom>
            <a:solidFill>
              <a:srgbClr val="473E93"/>
            </a:solidFill>
            <a:ln>
              <a:noFill/>
              <a:headEnd type="none" w="med" len="med"/>
              <a:tailEnd type="none" w="med" len="med"/>
            </a:ln>
            <a:effectLst>
              <a:outerShdw blurRad="50800" dist="38100" dir="2700000" algn="tl" rotWithShape="0">
                <a:prstClr val="black">
                  <a:alpha val="40000"/>
                </a:prstClr>
              </a:outerShdw>
            </a:effectLst>
          </p:spPr>
          <p:style>
            <a:lnRef idx="1">
              <a:schemeClr val="accent4"/>
            </a:lnRef>
            <a:fillRef idx="3">
              <a:schemeClr val="accent4"/>
            </a:fillRef>
            <a:effectRef idx="2">
              <a:schemeClr val="accent4"/>
            </a:effectRef>
            <a:fontRef idx="minor">
              <a:schemeClr val="lt1"/>
            </a:fontRef>
          </p:style>
          <p:txBody>
            <a:bodyPr vert="horz" wrap="square" lIns="121920" tIns="60960" rIns="121920" bIns="60960" numCol="1" rtlCol="0" anchor="ctr" anchorCtr="0" compatLnSpc="1">
              <a:prstTxWarp prst="textNoShape">
                <a:avLst/>
              </a:prstTxWarp>
            </a:bodyPr>
            <a:lstStyle/>
            <a:p>
              <a:pPr marL="609585" lvl="0" indent="-609585" algn="ctr" defTabSz="914377" fontAlgn="base">
                <a:spcAft>
                  <a:spcPct val="0"/>
                </a:spcAft>
                <a:defRPr/>
              </a:pPr>
              <a:r>
                <a:rPr lang="en-US" b="1" dirty="0">
                  <a:solidFill>
                    <a:schemeClr val="bg1"/>
                  </a:solidFill>
                  <a:latin typeface="Helvetica Neue Bold Condensed"/>
                  <a:ea typeface="ヒラギノ角ゴ Pro W3" pitchFamily="84" charset="-128"/>
                  <a:cs typeface="Helvetica Neue Bold Condensed"/>
                </a:rPr>
                <a:t>GST</a:t>
              </a:r>
            </a:p>
            <a:p>
              <a:pPr marL="609585" lvl="0" indent="-609585" algn="ctr" fontAlgn="base">
                <a:spcAft>
                  <a:spcPct val="0"/>
                </a:spcAft>
                <a:defRPr/>
              </a:pPr>
              <a:r>
                <a:rPr lang="en-US" sz="1600" dirty="0">
                  <a:solidFill>
                    <a:schemeClr val="bg1"/>
                  </a:solidFill>
                  <a:latin typeface="Helvetica Neue"/>
                  <a:ea typeface="ヒラギノ角ゴ Pro W3" pitchFamily="84" charset="-128"/>
                  <a:cs typeface="Helvetica Neue"/>
                </a:rPr>
                <a:t>Service Chairperson</a:t>
              </a:r>
              <a:endParaRPr kumimoji="0" lang="en-US" sz="1600" b="0" i="0" u="none" strike="noStrike" kern="1200" cap="none" spc="0" normalizeH="0" baseline="0" noProof="0" dirty="0">
                <a:ln>
                  <a:noFill/>
                </a:ln>
                <a:solidFill>
                  <a:schemeClr val="bg1"/>
                </a:solidFill>
                <a:effectLst/>
                <a:uLnTx/>
                <a:uFillTx/>
                <a:latin typeface="Helvetica Neue Bold Condensed"/>
                <a:ea typeface="ヒラギノ角ゴ Pro W3" pitchFamily="84" charset="-128"/>
                <a:cs typeface="Helvetica Neue Bold Condensed"/>
              </a:endParaRPr>
            </a:p>
          </p:txBody>
        </p:sp>
      </p:grpSp>
      <p:pic>
        <p:nvPicPr>
          <p:cNvPr id="12" name="Picture 11">
            <a:extLst>
              <a:ext uri="{FF2B5EF4-FFF2-40B4-BE49-F238E27FC236}">
                <a16:creationId xmlns:a16="http://schemas.microsoft.com/office/drawing/2014/main" id="{E3BBC2C5-3751-EBAA-00FD-494445CAEC4F}"/>
              </a:ext>
            </a:extLst>
          </p:cNvPr>
          <p:cNvPicPr>
            <a:picLocks noChangeAspect="1"/>
          </p:cNvPicPr>
          <p:nvPr/>
        </p:nvPicPr>
        <p:blipFill>
          <a:blip r:embed="rId4"/>
          <a:stretch>
            <a:fillRect/>
          </a:stretch>
        </p:blipFill>
        <p:spPr>
          <a:xfrm>
            <a:off x="9959545" y="384211"/>
            <a:ext cx="1167951" cy="1306478"/>
          </a:xfrm>
          <a:prstGeom prst="rect">
            <a:avLst/>
          </a:prstGeom>
        </p:spPr>
      </p:pic>
      <p:pic>
        <p:nvPicPr>
          <p:cNvPr id="14" name="Picture 13" descr="A colorful circle with text and a logo&#10;&#10;Description automatically generated">
            <a:extLst>
              <a:ext uri="{FF2B5EF4-FFF2-40B4-BE49-F238E27FC236}">
                <a16:creationId xmlns:a16="http://schemas.microsoft.com/office/drawing/2014/main" id="{96E533F0-A626-BC5F-BB99-81C4C709DF37}"/>
              </a:ext>
            </a:extLst>
          </p:cNvPr>
          <p:cNvPicPr>
            <a:picLocks noChangeAspect="1"/>
          </p:cNvPicPr>
          <p:nvPr/>
        </p:nvPicPr>
        <p:blipFill>
          <a:blip r:embed="rId5"/>
          <a:stretch>
            <a:fillRect/>
          </a:stretch>
        </p:blipFill>
        <p:spPr>
          <a:xfrm>
            <a:off x="838200" y="198056"/>
            <a:ext cx="1949346" cy="1920033"/>
          </a:xfrm>
          <a:prstGeom prst="rect">
            <a:avLst/>
          </a:prstGeom>
        </p:spPr>
      </p:pic>
      <p:sp>
        <p:nvSpPr>
          <p:cNvPr id="3" name="TextBox 2">
            <a:extLst>
              <a:ext uri="{FF2B5EF4-FFF2-40B4-BE49-F238E27FC236}">
                <a16:creationId xmlns:a16="http://schemas.microsoft.com/office/drawing/2014/main" id="{6095A643-562E-888A-581F-6E1CC535EDAF}"/>
              </a:ext>
            </a:extLst>
          </p:cNvPr>
          <p:cNvSpPr txBox="1"/>
          <p:nvPr/>
        </p:nvSpPr>
        <p:spPr>
          <a:xfrm>
            <a:off x="2668353" y="5217554"/>
            <a:ext cx="7171999" cy="1477328"/>
          </a:xfrm>
          <a:prstGeom prst="rect">
            <a:avLst/>
          </a:prstGeom>
          <a:solidFill>
            <a:srgbClr val="FFFF00"/>
          </a:solidFill>
        </p:spPr>
        <p:txBody>
          <a:bodyPr wrap="square" rtlCol="0">
            <a:spAutoFit/>
          </a:bodyPr>
          <a:lstStyle/>
          <a:p>
            <a:r>
              <a:rPr lang="en-US" dirty="0"/>
              <a:t>The “T” in GAT stands for Team, at all organizational levels—Club-to- Zone/District-to-Multiple District-to-Area GATs. Collaboration among GAT Chairs at all levels is highly encouraged to champion the LCI vision to grow membership to 1.5 million Lions worldwide through Mission 1.5.  Relevant Lions  service is the lynchpin to sustained membership growth.</a:t>
            </a:r>
          </a:p>
        </p:txBody>
      </p:sp>
    </p:spTree>
    <p:extLst>
      <p:ext uri="{BB962C8B-B14F-4D97-AF65-F5344CB8AC3E}">
        <p14:creationId xmlns:p14="http://schemas.microsoft.com/office/powerpoint/2010/main" val="3222502168"/>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1D3B0-668F-00E6-87F9-CCA79D5EC9C1}"/>
              </a:ext>
            </a:extLst>
          </p:cNvPr>
          <p:cNvSpPr>
            <a:spLocks noGrp="1"/>
          </p:cNvSpPr>
          <p:nvPr>
            <p:ph type="title"/>
          </p:nvPr>
        </p:nvSpPr>
        <p:spPr>
          <a:xfrm>
            <a:off x="838199" y="374668"/>
            <a:ext cx="10515600" cy="1325563"/>
          </a:xfrm>
        </p:spPr>
        <p:txBody>
          <a:bodyPr/>
          <a:lstStyle/>
          <a:p>
            <a:pPr algn="ctr"/>
            <a:r>
              <a:rPr lang="en-US" b="1" dirty="0"/>
              <a:t>Lions Clubs Global Causes</a:t>
            </a:r>
          </a:p>
        </p:txBody>
      </p:sp>
      <p:pic>
        <p:nvPicPr>
          <p:cNvPr id="4" name="Picture 3">
            <a:extLst>
              <a:ext uri="{FF2B5EF4-FFF2-40B4-BE49-F238E27FC236}">
                <a16:creationId xmlns:a16="http://schemas.microsoft.com/office/drawing/2014/main" id="{84BFF6A2-5819-4B67-9EB5-E4E78D64B027}"/>
              </a:ext>
            </a:extLst>
          </p:cNvPr>
          <p:cNvPicPr>
            <a:picLocks noChangeAspect="1"/>
          </p:cNvPicPr>
          <p:nvPr/>
        </p:nvPicPr>
        <p:blipFill>
          <a:blip r:embed="rId2"/>
          <a:stretch>
            <a:fillRect/>
          </a:stretch>
        </p:blipFill>
        <p:spPr>
          <a:xfrm>
            <a:off x="9959545" y="384211"/>
            <a:ext cx="1167951" cy="1306478"/>
          </a:xfrm>
          <a:prstGeom prst="rect">
            <a:avLst/>
          </a:prstGeom>
        </p:spPr>
      </p:pic>
      <p:pic>
        <p:nvPicPr>
          <p:cNvPr id="6" name="Content Placeholder 5">
            <a:extLst>
              <a:ext uri="{FF2B5EF4-FFF2-40B4-BE49-F238E27FC236}">
                <a16:creationId xmlns:a16="http://schemas.microsoft.com/office/drawing/2014/main" id="{B416C20E-2173-3FBE-0620-D316E9720485}"/>
              </a:ext>
            </a:extLst>
          </p:cNvPr>
          <p:cNvPicPr>
            <a:picLocks noGrp="1" noChangeAspect="1"/>
          </p:cNvPicPr>
          <p:nvPr>
            <p:ph idx="1"/>
          </p:nvPr>
        </p:nvPicPr>
        <p:blipFill>
          <a:blip r:embed="rId3"/>
          <a:stretch>
            <a:fillRect/>
          </a:stretch>
        </p:blipFill>
        <p:spPr>
          <a:xfrm>
            <a:off x="838200" y="2089367"/>
            <a:ext cx="10515600" cy="3823854"/>
          </a:xfrm>
          <a:prstGeom prst="rect">
            <a:avLst/>
          </a:prstGeom>
        </p:spPr>
      </p:pic>
      <p:sp>
        <p:nvSpPr>
          <p:cNvPr id="9" name="Oval 8">
            <a:extLst>
              <a:ext uri="{FF2B5EF4-FFF2-40B4-BE49-F238E27FC236}">
                <a16:creationId xmlns:a16="http://schemas.microsoft.com/office/drawing/2014/main" id="{A0EEE1C9-7A23-9371-A266-0DE90ACDE7B2}"/>
              </a:ext>
            </a:extLst>
          </p:cNvPr>
          <p:cNvSpPr/>
          <p:nvPr/>
        </p:nvSpPr>
        <p:spPr>
          <a:xfrm>
            <a:off x="10113881" y="3203432"/>
            <a:ext cx="1186962" cy="1143000"/>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9AD0FC4-EB20-732A-03CD-8052B61472FB}"/>
              </a:ext>
            </a:extLst>
          </p:cNvPr>
          <p:cNvPicPr>
            <a:picLocks noChangeAspect="1"/>
          </p:cNvPicPr>
          <p:nvPr/>
        </p:nvPicPr>
        <p:blipFill>
          <a:blip r:embed="rId4"/>
          <a:stretch>
            <a:fillRect/>
          </a:stretch>
        </p:blipFill>
        <p:spPr>
          <a:xfrm>
            <a:off x="9998516" y="3079531"/>
            <a:ext cx="1452861" cy="1408386"/>
          </a:xfrm>
          <a:prstGeom prst="rect">
            <a:avLst/>
          </a:prstGeom>
        </p:spPr>
      </p:pic>
    </p:spTree>
    <p:extLst>
      <p:ext uri="{BB962C8B-B14F-4D97-AF65-F5344CB8AC3E}">
        <p14:creationId xmlns:p14="http://schemas.microsoft.com/office/powerpoint/2010/main" val="3703783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D5159-FBE4-4609-84B3-10D9EAFF3A85}"/>
              </a:ext>
            </a:extLst>
          </p:cNvPr>
          <p:cNvSpPr>
            <a:spLocks noGrp="1"/>
          </p:cNvSpPr>
          <p:nvPr>
            <p:ph type="title"/>
          </p:nvPr>
        </p:nvSpPr>
        <p:spPr>
          <a:noFill/>
        </p:spPr>
        <p:txBody>
          <a:bodyPr/>
          <a:lstStyle/>
          <a:p>
            <a:r>
              <a:rPr lang="en-US" dirty="0"/>
              <a:t>		     </a:t>
            </a:r>
            <a:r>
              <a:rPr lang="en-US" b="1" dirty="0"/>
              <a:t>Why Service Matters</a:t>
            </a:r>
          </a:p>
        </p:txBody>
      </p:sp>
      <p:sp>
        <p:nvSpPr>
          <p:cNvPr id="3" name="Content Placeholder 2">
            <a:extLst>
              <a:ext uri="{FF2B5EF4-FFF2-40B4-BE49-F238E27FC236}">
                <a16:creationId xmlns:a16="http://schemas.microsoft.com/office/drawing/2014/main" id="{FB34244C-BA08-2FB7-32B8-382374FAB2DC}"/>
              </a:ext>
            </a:extLst>
          </p:cNvPr>
          <p:cNvSpPr>
            <a:spLocks noGrp="1"/>
          </p:cNvSpPr>
          <p:nvPr>
            <p:ph idx="1"/>
          </p:nvPr>
        </p:nvSpPr>
        <p:spPr>
          <a:noFill/>
        </p:spPr>
        <p:txBody>
          <a:bodyPr>
            <a:normAutofit fontScale="92500" lnSpcReduction="10000"/>
          </a:bodyPr>
          <a:lstStyle/>
          <a:p>
            <a:pPr marL="0" indent="0">
              <a:buNone/>
            </a:pPr>
            <a:endParaRPr lang="en-US" dirty="0"/>
          </a:p>
          <a:p>
            <a:pPr marL="0" indent="0">
              <a:buNone/>
            </a:pPr>
            <a:r>
              <a:rPr lang="en-US" dirty="0"/>
              <a:t>Service is not just something a Lions club does – It is why we exist.</a:t>
            </a:r>
          </a:p>
          <a:p>
            <a:pPr marL="0" indent="0">
              <a:buNone/>
            </a:pPr>
            <a:endParaRPr lang="en-US" dirty="0"/>
          </a:p>
          <a:p>
            <a:pPr marL="0" indent="0">
              <a:buNone/>
            </a:pPr>
            <a:r>
              <a:rPr lang="en-US" dirty="0"/>
              <a:t>The best service occurs where community need, member passion, and club capacity come together.</a:t>
            </a:r>
          </a:p>
          <a:p>
            <a:pPr marL="0" indent="0">
              <a:buNone/>
            </a:pPr>
            <a:endParaRPr lang="en-US" dirty="0"/>
          </a:p>
          <a:p>
            <a:pPr marL="0" indent="0">
              <a:buNone/>
            </a:pPr>
            <a:r>
              <a:rPr lang="en-US" dirty="0"/>
              <a:t>The most powerful recruitment message is often – </a:t>
            </a:r>
            <a:r>
              <a:rPr lang="en-US" b="1" dirty="0"/>
              <a:t>“Come serve with us and see what Lions do”</a:t>
            </a:r>
          </a:p>
          <a:p>
            <a:pPr marL="0" indent="0">
              <a:buNone/>
            </a:pPr>
            <a:endParaRPr lang="en-US" dirty="0"/>
          </a:p>
          <a:p>
            <a:pPr marL="0" indent="0">
              <a:buNone/>
            </a:pPr>
            <a:r>
              <a:rPr lang="en-US" dirty="0"/>
              <a:t>What Service project has made your club the most proud – and why?</a:t>
            </a:r>
          </a:p>
          <a:p>
            <a:pPr marL="0" indent="0">
              <a:buNone/>
            </a:pPr>
            <a:endParaRPr lang="en-US" dirty="0"/>
          </a:p>
          <a:p>
            <a:pPr marL="0" indent="0">
              <a:buNone/>
            </a:pPr>
            <a:endParaRPr lang="en-US" dirty="0"/>
          </a:p>
        </p:txBody>
      </p:sp>
      <p:pic>
        <p:nvPicPr>
          <p:cNvPr id="4" name="Picture 3">
            <a:extLst>
              <a:ext uri="{FF2B5EF4-FFF2-40B4-BE49-F238E27FC236}">
                <a16:creationId xmlns:a16="http://schemas.microsoft.com/office/drawing/2014/main" id="{A11B78C4-8A9F-F84E-6353-DBC330C3CCF9}"/>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1720535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BE586-B529-6641-E517-81651037D433}"/>
              </a:ext>
            </a:extLst>
          </p:cNvPr>
          <p:cNvSpPr>
            <a:spLocks noGrp="1"/>
          </p:cNvSpPr>
          <p:nvPr>
            <p:ph type="title"/>
          </p:nvPr>
        </p:nvSpPr>
        <p:spPr/>
        <p:txBody>
          <a:bodyPr/>
          <a:lstStyle/>
          <a:p>
            <a:pPr algn="ctr"/>
            <a:r>
              <a:rPr lang="en-US" b="1" dirty="0"/>
              <a:t>What are your Responsibilities as </a:t>
            </a:r>
            <a:br>
              <a:rPr lang="en-US" b="1" dirty="0"/>
            </a:br>
            <a:r>
              <a:rPr lang="en-US" b="1" dirty="0"/>
              <a:t>Club Service Chair?</a:t>
            </a:r>
          </a:p>
        </p:txBody>
      </p:sp>
      <p:sp>
        <p:nvSpPr>
          <p:cNvPr id="3" name="Content Placeholder 2">
            <a:extLst>
              <a:ext uri="{FF2B5EF4-FFF2-40B4-BE49-F238E27FC236}">
                <a16:creationId xmlns:a16="http://schemas.microsoft.com/office/drawing/2014/main" id="{9F2EB073-4C6B-05F4-F359-B5A7FB1FAC87}"/>
              </a:ext>
            </a:extLst>
          </p:cNvPr>
          <p:cNvSpPr>
            <a:spLocks noGrp="1"/>
          </p:cNvSpPr>
          <p:nvPr>
            <p:ph idx="1"/>
          </p:nvPr>
        </p:nvSpPr>
        <p:spPr/>
        <p:txBody>
          <a:bodyPr/>
          <a:lstStyle/>
          <a:p>
            <a:endParaRPr lang="en-US" dirty="0"/>
          </a:p>
          <a:p>
            <a:r>
              <a:rPr lang="en-US" dirty="0"/>
              <a:t>Learn – Club Service Chair e-book, Lions District training, GST Toolbox, the Lions Portal</a:t>
            </a:r>
          </a:p>
          <a:p>
            <a:r>
              <a:rPr lang="en-US" dirty="0"/>
              <a:t>Participate in Zone and District Meetings</a:t>
            </a:r>
          </a:p>
          <a:p>
            <a:r>
              <a:rPr lang="en-US" dirty="0"/>
              <a:t>Encourage club members to be involved, contribute new service ideas; ensure that all club members have an opportunity to serve</a:t>
            </a:r>
          </a:p>
          <a:p>
            <a:r>
              <a:rPr lang="en-US" dirty="0"/>
              <a:t>Collaborate and Partner with Community Organizations to plan needed services in the community</a:t>
            </a:r>
          </a:p>
          <a:p>
            <a:r>
              <a:rPr lang="en-US" dirty="0"/>
              <a:t>Report all service activities in the Lions Portal!!</a:t>
            </a:r>
          </a:p>
          <a:p>
            <a:endParaRPr lang="en-US" dirty="0"/>
          </a:p>
          <a:p>
            <a:pPr marL="0" indent="0">
              <a:buNone/>
            </a:pPr>
            <a:endParaRPr lang="en-US" dirty="0"/>
          </a:p>
        </p:txBody>
      </p:sp>
      <p:pic>
        <p:nvPicPr>
          <p:cNvPr id="4" name="Picture 3">
            <a:extLst>
              <a:ext uri="{FF2B5EF4-FFF2-40B4-BE49-F238E27FC236}">
                <a16:creationId xmlns:a16="http://schemas.microsoft.com/office/drawing/2014/main" id="{13C4D899-BFCD-A7E3-029F-EE9DC788D711}"/>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1321244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95673-A806-A45F-A4FF-13C2975B1551}"/>
              </a:ext>
            </a:extLst>
          </p:cNvPr>
          <p:cNvSpPr>
            <a:spLocks noGrp="1"/>
          </p:cNvSpPr>
          <p:nvPr>
            <p:ph type="title"/>
          </p:nvPr>
        </p:nvSpPr>
        <p:spPr/>
        <p:txBody>
          <a:bodyPr/>
          <a:lstStyle/>
          <a:p>
            <a:r>
              <a:rPr lang="en-US" b="1" dirty="0"/>
              <a:t>		The Service Chair’s Role</a:t>
            </a:r>
          </a:p>
        </p:txBody>
      </p:sp>
      <p:sp>
        <p:nvSpPr>
          <p:cNvPr id="3" name="Content Placeholder 2">
            <a:extLst>
              <a:ext uri="{FF2B5EF4-FFF2-40B4-BE49-F238E27FC236}">
                <a16:creationId xmlns:a16="http://schemas.microsoft.com/office/drawing/2014/main" id="{F084939E-C3B1-6354-EE07-2F78B25B6E3A}"/>
              </a:ext>
            </a:extLst>
          </p:cNvPr>
          <p:cNvSpPr>
            <a:spLocks noGrp="1"/>
          </p:cNvSpPr>
          <p:nvPr>
            <p:ph idx="1"/>
          </p:nvPr>
        </p:nvSpPr>
        <p:spPr/>
        <p:txBody>
          <a:bodyPr>
            <a:normAutofit fontScale="92500" lnSpcReduction="20000"/>
          </a:bodyPr>
          <a:lstStyle/>
          <a:p>
            <a:pPr marL="0" indent="0">
              <a:buNone/>
            </a:pPr>
            <a:r>
              <a:rPr lang="en-US" sz="2400" dirty="0"/>
              <a:t>So, in essence, the Service Chair’s role is to </a:t>
            </a:r>
            <a:r>
              <a:rPr lang="en-US" sz="2400" b="1" dirty="0"/>
              <a:t>lead, coordinate, connect, encourage, document, report, and celebrate service.</a:t>
            </a:r>
          </a:p>
          <a:p>
            <a:pPr marL="0" indent="0">
              <a:buNone/>
            </a:pPr>
            <a:endParaRPr lang="en-US" sz="2400" b="1" dirty="0"/>
          </a:p>
          <a:p>
            <a:pPr marL="0" indent="0">
              <a:buNone/>
            </a:pPr>
            <a:r>
              <a:rPr lang="en-US" sz="2400" dirty="0"/>
              <a:t>The Service Chair does not have to do all the service. The Service Chair helps create the condition for every Lion to find meaningful ways to serve. </a:t>
            </a:r>
          </a:p>
          <a:p>
            <a:pPr marL="0" indent="0">
              <a:buNone/>
            </a:pPr>
            <a:endParaRPr lang="en-US" sz="2400" dirty="0"/>
          </a:p>
          <a:p>
            <a:pPr marL="0" indent="0">
              <a:buNone/>
            </a:pPr>
            <a:r>
              <a:rPr lang="en-US" sz="2400" dirty="0"/>
              <a:t>New Members – </a:t>
            </a:r>
            <a:r>
              <a:rPr lang="en-US" sz="2400" b="1" dirty="0"/>
              <a:t>Get then serving. Get them Involved. Get them connected.</a:t>
            </a:r>
          </a:p>
          <a:p>
            <a:pPr marL="0" indent="0">
              <a:buNone/>
            </a:pPr>
            <a:endParaRPr lang="en-US" sz="2400" b="1" dirty="0"/>
          </a:p>
          <a:p>
            <a:pPr marL="0" indent="0">
              <a:buNone/>
            </a:pPr>
            <a:endParaRPr lang="en-US" sz="2400" dirty="0"/>
          </a:p>
          <a:p>
            <a:pPr marL="0" indent="0">
              <a:buNone/>
            </a:pPr>
            <a:r>
              <a:rPr lang="en-US" sz="2400" dirty="0"/>
              <a:t>“</a:t>
            </a:r>
            <a:r>
              <a:rPr lang="en-US" sz="2400" i="1" dirty="0"/>
              <a:t>Every Lion has a service story of why they became a Lion – joining for the service and enjoying fellowship of Lions for years. I hope all the clubs develop the ability to see this necessity of Service. Service builds a club as it enriches a community.” </a:t>
            </a:r>
            <a:r>
              <a:rPr lang="en-US" sz="2400" dirty="0"/>
              <a:t>- Lion Julie Balch, </a:t>
            </a:r>
            <a:r>
              <a:rPr lang="en-US" sz="2400" dirty="0" err="1"/>
              <a:t>Lovettesville</a:t>
            </a:r>
            <a:r>
              <a:rPr lang="en-US" sz="2400" dirty="0"/>
              <a:t> Lions</a:t>
            </a:r>
          </a:p>
          <a:p>
            <a:pPr marL="0" indent="0">
              <a:buNone/>
            </a:pPr>
            <a:endParaRPr lang="en-US" dirty="0"/>
          </a:p>
          <a:p>
            <a:pPr marL="0" indent="0">
              <a:buNone/>
            </a:pPr>
            <a:endParaRPr lang="en-US" b="1" dirty="0"/>
          </a:p>
        </p:txBody>
      </p:sp>
      <p:pic>
        <p:nvPicPr>
          <p:cNvPr id="4" name="Picture 3">
            <a:extLst>
              <a:ext uri="{FF2B5EF4-FFF2-40B4-BE49-F238E27FC236}">
                <a16:creationId xmlns:a16="http://schemas.microsoft.com/office/drawing/2014/main" id="{6393C024-5668-5D12-6145-29D351108824}"/>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283480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66DAD-3301-FC8B-57EB-ACFDFFECC759}"/>
              </a:ext>
            </a:extLst>
          </p:cNvPr>
          <p:cNvSpPr>
            <a:spLocks noGrp="1"/>
          </p:cNvSpPr>
          <p:nvPr>
            <p:ph type="title"/>
          </p:nvPr>
        </p:nvSpPr>
        <p:spPr/>
        <p:txBody>
          <a:bodyPr/>
          <a:lstStyle/>
          <a:p>
            <a:r>
              <a:rPr lang="en-US" b="1" dirty="0"/>
              <a:t>Planning Service - Simple to Complex</a:t>
            </a:r>
          </a:p>
        </p:txBody>
      </p:sp>
      <p:sp>
        <p:nvSpPr>
          <p:cNvPr id="3" name="Content Placeholder 2">
            <a:extLst>
              <a:ext uri="{FF2B5EF4-FFF2-40B4-BE49-F238E27FC236}">
                <a16:creationId xmlns:a16="http://schemas.microsoft.com/office/drawing/2014/main" id="{98435B89-FF8E-9AFD-B340-332B119C7FDD}"/>
              </a:ext>
            </a:extLst>
          </p:cNvPr>
          <p:cNvSpPr>
            <a:spLocks noGrp="1"/>
          </p:cNvSpPr>
          <p:nvPr>
            <p:ph idx="1"/>
          </p:nvPr>
        </p:nvSpPr>
        <p:spPr>
          <a:xfrm>
            <a:off x="838200" y="1285103"/>
            <a:ext cx="10515600" cy="4891860"/>
          </a:xfrm>
        </p:spPr>
        <p:txBody>
          <a:bodyPr/>
          <a:lstStyle/>
          <a:p>
            <a:endParaRPr lang="en-US" dirty="0"/>
          </a:p>
          <a:p>
            <a:r>
              <a:rPr lang="en-US" dirty="0"/>
              <a:t>Club and Community Needs Assessments</a:t>
            </a:r>
          </a:p>
          <a:p>
            <a:r>
              <a:rPr lang="en-US" dirty="0"/>
              <a:t>Club Quality Initiative (CQI)</a:t>
            </a:r>
          </a:p>
          <a:p>
            <a:r>
              <a:rPr lang="en-US" dirty="0"/>
              <a:t>Partner with Community Organizations that have a common goal</a:t>
            </a:r>
          </a:p>
          <a:p>
            <a:r>
              <a:rPr lang="en-US" dirty="0"/>
              <a:t>Partner with other Clubs in your Zone and/or in the District</a:t>
            </a:r>
          </a:p>
          <a:p>
            <a:r>
              <a:rPr lang="en-US" dirty="0"/>
              <a:t>Grants available – LCIF, LOVF, Community Impact Grants</a:t>
            </a:r>
          </a:p>
          <a:p>
            <a:r>
              <a:rPr lang="en-US" dirty="0"/>
              <a:t>Search the web for Community Grants available</a:t>
            </a:r>
          </a:p>
        </p:txBody>
      </p:sp>
      <p:pic>
        <p:nvPicPr>
          <p:cNvPr id="4" name="Picture 3">
            <a:extLst>
              <a:ext uri="{FF2B5EF4-FFF2-40B4-BE49-F238E27FC236}">
                <a16:creationId xmlns:a16="http://schemas.microsoft.com/office/drawing/2014/main" id="{5278729A-2B0F-079B-F244-C9F6969E24CF}"/>
              </a:ext>
            </a:extLst>
          </p:cNvPr>
          <p:cNvPicPr>
            <a:picLocks noChangeAspect="1"/>
          </p:cNvPicPr>
          <p:nvPr/>
        </p:nvPicPr>
        <p:blipFill>
          <a:blip r:embed="rId2"/>
          <a:stretch>
            <a:fillRect/>
          </a:stretch>
        </p:blipFill>
        <p:spPr>
          <a:xfrm>
            <a:off x="9959545" y="384211"/>
            <a:ext cx="1167951" cy="1306478"/>
          </a:xfrm>
          <a:prstGeom prst="rect">
            <a:avLst/>
          </a:prstGeom>
        </p:spPr>
      </p:pic>
      <p:pic>
        <p:nvPicPr>
          <p:cNvPr id="8" name="Picture 6" descr="11 LCIF ideas | lions club international symbol, lions ...">
            <a:extLst>
              <a:ext uri="{FF2B5EF4-FFF2-40B4-BE49-F238E27FC236}">
                <a16:creationId xmlns:a16="http://schemas.microsoft.com/office/drawing/2014/main" id="{808DE16D-D5D3-FD1E-46A2-96A462EBB3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2108" y="5006546"/>
            <a:ext cx="1604319" cy="160431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lovf logo">
            <a:extLst>
              <a:ext uri="{FF2B5EF4-FFF2-40B4-BE49-F238E27FC236}">
                <a16:creationId xmlns:a16="http://schemas.microsoft.com/office/drawing/2014/main" id="{58B398FB-083B-05CD-C99D-6811EFD519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7324" y="5098018"/>
            <a:ext cx="2241036" cy="149917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The Virginia School for the Deaf and the Blind | Home">
            <a:extLst>
              <a:ext uri="{FF2B5EF4-FFF2-40B4-BE49-F238E27FC236}">
                <a16:creationId xmlns:a16="http://schemas.microsoft.com/office/drawing/2014/main" id="{250ED1A7-366C-DD2D-2B13-F7F2640E4D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99890" y="4622074"/>
            <a:ext cx="2327818" cy="232137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85CC5DC-E003-5E14-22EF-7E992A921E5E}"/>
              </a:ext>
            </a:extLst>
          </p:cNvPr>
          <p:cNvPicPr>
            <a:picLocks noChangeAspect="1"/>
          </p:cNvPicPr>
          <p:nvPr/>
        </p:nvPicPr>
        <p:blipFill>
          <a:blip r:embed="rId6"/>
          <a:stretch>
            <a:fillRect/>
          </a:stretch>
        </p:blipFill>
        <p:spPr>
          <a:xfrm>
            <a:off x="6959257" y="4986660"/>
            <a:ext cx="1647085" cy="1604320"/>
          </a:xfrm>
          <a:prstGeom prst="rect">
            <a:avLst/>
          </a:prstGeom>
        </p:spPr>
      </p:pic>
    </p:spTree>
    <p:extLst>
      <p:ext uri="{BB962C8B-B14F-4D97-AF65-F5344CB8AC3E}">
        <p14:creationId xmlns:p14="http://schemas.microsoft.com/office/powerpoint/2010/main" val="637213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8D27-565C-7957-EC82-2060061D78CB}"/>
              </a:ext>
            </a:extLst>
          </p:cNvPr>
          <p:cNvSpPr>
            <a:spLocks noGrp="1"/>
          </p:cNvSpPr>
          <p:nvPr>
            <p:ph type="title"/>
          </p:nvPr>
        </p:nvSpPr>
        <p:spPr/>
        <p:txBody>
          <a:bodyPr/>
          <a:lstStyle/>
          <a:p>
            <a:r>
              <a:rPr lang="en-US" b="1" dirty="0">
                <a:latin typeface="Google Sans"/>
              </a:rPr>
              <a:t>         </a:t>
            </a:r>
            <a:r>
              <a:rPr lang="en-US" u="none" strike="noStrike" dirty="0">
                <a:effectLst/>
                <a:latin typeface="Google Sans"/>
              </a:rPr>
              <a:t>Club Quality Initiative (CQI)</a:t>
            </a:r>
            <a:endParaRPr lang="en-US" dirty="0"/>
          </a:p>
        </p:txBody>
      </p:sp>
      <p:sp>
        <p:nvSpPr>
          <p:cNvPr id="3" name="Content Placeholder 2">
            <a:extLst>
              <a:ext uri="{FF2B5EF4-FFF2-40B4-BE49-F238E27FC236}">
                <a16:creationId xmlns:a16="http://schemas.microsoft.com/office/drawing/2014/main" id="{5D389977-02B5-EF71-0A60-EE1F8BBE7D31}"/>
              </a:ext>
            </a:extLst>
          </p:cNvPr>
          <p:cNvSpPr>
            <a:spLocks noGrp="1"/>
          </p:cNvSpPr>
          <p:nvPr>
            <p:ph idx="1"/>
          </p:nvPr>
        </p:nvSpPr>
        <p:spPr/>
        <p:txBody>
          <a:bodyPr>
            <a:normAutofit lnSpcReduction="10000"/>
          </a:bodyPr>
          <a:lstStyle/>
          <a:p>
            <a:r>
              <a:rPr lang="en-US" b="0" u="none" strike="noStrike" dirty="0">
                <a:effectLst/>
                <a:latin typeface="Google Sans"/>
              </a:rPr>
              <a:t>The </a:t>
            </a:r>
            <a:r>
              <a:rPr lang="en-US" b="1" u="none" strike="noStrike" dirty="0">
                <a:effectLst/>
                <a:latin typeface="Google Sans"/>
              </a:rPr>
              <a:t>Lions Clubs International Club Quality Initiative (CQI)</a:t>
            </a:r>
            <a:r>
              <a:rPr lang="en-US" dirty="0"/>
              <a:t> is a strategic planning framework designed to help local clubs assess their strengths, identify areas for improvement, and pursue new opportunities. It provides a customizable roadmap focusing on four key pillars: membership, service, organizational excellence, and marketing.</a:t>
            </a:r>
          </a:p>
          <a:p>
            <a:r>
              <a:rPr lang="en-US" dirty="0"/>
              <a:t>The </a:t>
            </a:r>
            <a:r>
              <a:rPr lang="en-US" b="1" dirty="0"/>
              <a:t>CQI</a:t>
            </a:r>
            <a:r>
              <a:rPr lang="en-US" dirty="0"/>
              <a:t> process uses workbooks, surveys, and planning guides to walk club members through a holistic assessment of their current operations. The goal is to develop a shared vision, assess community and member needs, and implement a realistic action plan to ensure the club continues to grow and thrive.</a:t>
            </a:r>
          </a:p>
        </p:txBody>
      </p:sp>
      <p:pic>
        <p:nvPicPr>
          <p:cNvPr id="4" name="Picture 3">
            <a:extLst>
              <a:ext uri="{FF2B5EF4-FFF2-40B4-BE49-F238E27FC236}">
                <a16:creationId xmlns:a16="http://schemas.microsoft.com/office/drawing/2014/main" id="{9F536F5F-16CB-E02E-2DA5-23731C98E10A}"/>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3221034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07806-4C02-D4B8-C824-6118B0B68C2B}"/>
              </a:ext>
            </a:extLst>
          </p:cNvPr>
          <p:cNvSpPr>
            <a:spLocks noGrp="1"/>
          </p:cNvSpPr>
          <p:nvPr>
            <p:ph type="title"/>
          </p:nvPr>
        </p:nvSpPr>
        <p:spPr/>
        <p:txBody>
          <a:bodyPr/>
          <a:lstStyle/>
          <a:p>
            <a:r>
              <a:rPr lang="en-US" b="1" dirty="0"/>
              <a:t>       Importance of Reporting Service</a:t>
            </a:r>
          </a:p>
        </p:txBody>
      </p:sp>
      <p:sp>
        <p:nvSpPr>
          <p:cNvPr id="3" name="Content Placeholder 2">
            <a:extLst>
              <a:ext uri="{FF2B5EF4-FFF2-40B4-BE49-F238E27FC236}">
                <a16:creationId xmlns:a16="http://schemas.microsoft.com/office/drawing/2014/main" id="{F91931E8-47E1-4143-D257-8FFD8BC3C14D}"/>
              </a:ext>
            </a:extLst>
          </p:cNvPr>
          <p:cNvSpPr>
            <a:spLocks noGrp="1"/>
          </p:cNvSpPr>
          <p:nvPr>
            <p:ph idx="1"/>
          </p:nvPr>
        </p:nvSpPr>
        <p:spPr/>
        <p:txBody>
          <a:bodyPr/>
          <a:lstStyle/>
          <a:p>
            <a:r>
              <a:rPr lang="en-US" sz="2400" b="1" u="none" strike="noStrike" dirty="0">
                <a:effectLst/>
                <a:latin typeface="Google Sans"/>
              </a:rPr>
              <a:t>Secures Global Partnerships and Grants:</a:t>
            </a:r>
            <a:r>
              <a:rPr lang="en-US" sz="2400" dirty="0"/>
              <a:t> LCI relies on data to provide corporate partners and donors with tangible proof of their global footprint. High-quality reporting helps the </a:t>
            </a:r>
            <a:r>
              <a:rPr lang="en-US" sz="2400" b="1" u="none" strike="noStrike" dirty="0">
                <a:effectLst/>
                <a:latin typeface="Google Sans"/>
              </a:rPr>
              <a:t>Lions Clubs International Foundation (LCIF)</a:t>
            </a:r>
            <a:r>
              <a:rPr lang="en-US" sz="2400" dirty="0"/>
              <a:t> secure resources and fund future grants</a:t>
            </a:r>
            <a:r>
              <a:rPr lang="en-US" dirty="0"/>
              <a:t>.</a:t>
            </a:r>
          </a:p>
          <a:p>
            <a:r>
              <a:rPr lang="en-US" sz="2400" b="1" u="none" strike="noStrike" dirty="0">
                <a:effectLst/>
                <a:latin typeface="Google Sans"/>
              </a:rPr>
              <a:t>Preserves Institutional Knowledge:</a:t>
            </a:r>
            <a:r>
              <a:rPr lang="en-US" sz="2400" dirty="0"/>
              <a:t> Logging past projects creates a permanent record of what worked. Future club leaders can review these historical metrics to plan better upcoming initiatives.</a:t>
            </a:r>
          </a:p>
          <a:p>
            <a:r>
              <a:rPr lang="en-US" sz="2400" b="1" u="none" strike="noStrike" dirty="0">
                <a:effectLst/>
                <a:latin typeface="Google Sans"/>
              </a:rPr>
              <a:t>Drives Membership and Pride:</a:t>
            </a:r>
            <a:r>
              <a:rPr lang="en-US" sz="2400" dirty="0"/>
              <a:t> People want to volunteer for organizations that generate verifiable results. Sharing local success metrics puts your club on the community map and attracts new members.</a:t>
            </a:r>
          </a:p>
        </p:txBody>
      </p:sp>
      <p:pic>
        <p:nvPicPr>
          <p:cNvPr id="4" name="Picture 3">
            <a:extLst>
              <a:ext uri="{FF2B5EF4-FFF2-40B4-BE49-F238E27FC236}">
                <a16:creationId xmlns:a16="http://schemas.microsoft.com/office/drawing/2014/main" id="{6174DCE4-03A4-0D98-3A75-7314782B6657}"/>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1211551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CC243-79CD-17D9-1B7E-8909EA3A1FEA}"/>
              </a:ext>
            </a:extLst>
          </p:cNvPr>
          <p:cNvSpPr>
            <a:spLocks noGrp="1"/>
          </p:cNvSpPr>
          <p:nvPr>
            <p:ph type="title"/>
          </p:nvPr>
        </p:nvSpPr>
        <p:spPr/>
        <p:txBody>
          <a:bodyPr/>
          <a:lstStyle/>
          <a:p>
            <a:r>
              <a:rPr lang="en-US" b="1" dirty="0"/>
              <a:t>      Importance of Reporting Service</a:t>
            </a:r>
          </a:p>
        </p:txBody>
      </p:sp>
      <p:sp>
        <p:nvSpPr>
          <p:cNvPr id="3" name="Content Placeholder 2">
            <a:extLst>
              <a:ext uri="{FF2B5EF4-FFF2-40B4-BE49-F238E27FC236}">
                <a16:creationId xmlns:a16="http://schemas.microsoft.com/office/drawing/2014/main" id="{06DB1598-2942-E82E-62E7-D1E606C33984}"/>
              </a:ext>
            </a:extLst>
          </p:cNvPr>
          <p:cNvSpPr>
            <a:spLocks noGrp="1"/>
          </p:cNvSpPr>
          <p:nvPr>
            <p:ph idx="1"/>
          </p:nvPr>
        </p:nvSpPr>
        <p:spPr/>
        <p:txBody>
          <a:bodyPr/>
          <a:lstStyle/>
          <a:p>
            <a:endParaRPr lang="en-US" dirty="0"/>
          </a:p>
          <a:p>
            <a:r>
              <a:rPr lang="en-US" sz="2400" b="1" u="none" strike="noStrike" dirty="0">
                <a:effectLst/>
                <a:latin typeface="Google Sans"/>
              </a:rPr>
              <a:t>Unlocks Official Recognition:</a:t>
            </a:r>
            <a:r>
              <a:rPr lang="en-US" sz="2400" dirty="0"/>
              <a:t> Accurate digital documentation is required for individual, club, and district awards, such as the </a:t>
            </a:r>
            <a:r>
              <a:rPr lang="en-US" sz="2400" b="0" u="none" strike="noStrike" dirty="0">
                <a:effectLst/>
                <a:latin typeface="Google Sans"/>
                <a:hlinkClick r:id="rId2"/>
              </a:rPr>
              <a:t>Excellence Awards</a:t>
            </a:r>
            <a:r>
              <a:rPr lang="en-US" sz="2400" dirty="0"/>
              <a:t>.</a:t>
            </a:r>
          </a:p>
          <a:p>
            <a:pPr marL="0" indent="0">
              <a:buNone/>
            </a:pPr>
            <a:endParaRPr lang="en-US" sz="2400" dirty="0"/>
          </a:p>
          <a:p>
            <a:r>
              <a:rPr lang="en-US" sz="2400" b="1" u="none" strike="noStrike" dirty="0">
                <a:effectLst/>
                <a:latin typeface="Google Sans"/>
              </a:rPr>
              <a:t>Maintains Club Health Metrics:</a:t>
            </a:r>
            <a:r>
              <a:rPr lang="en-US" sz="2400" dirty="0"/>
              <a:t> A lack of digital activity over three consecutive months triggers a red flag on the </a:t>
            </a:r>
            <a:r>
              <a:rPr lang="en-US" sz="2400" b="1" u="none" strike="noStrike" dirty="0">
                <a:effectLst/>
                <a:latin typeface="Google Sans"/>
              </a:rPr>
              <a:t>Club Health Assessment</a:t>
            </a:r>
            <a:r>
              <a:rPr lang="en-US" sz="2400" dirty="0"/>
              <a:t> report. Keeping the portal updated proves the club is active and vital.</a:t>
            </a:r>
          </a:p>
          <a:p>
            <a:pPr marL="0" indent="0">
              <a:buNone/>
            </a:pPr>
            <a:endParaRPr lang="en-US" sz="2400" dirty="0"/>
          </a:p>
          <a:p>
            <a:r>
              <a:rPr lang="en-US" sz="2400" b="1" dirty="0"/>
              <a:t>ONE SMALL SERVICE PROJECT CAN BECOME THE NEXT LCI GLOBAL INITIATIVE.</a:t>
            </a:r>
          </a:p>
        </p:txBody>
      </p:sp>
      <p:pic>
        <p:nvPicPr>
          <p:cNvPr id="4" name="Picture 3">
            <a:extLst>
              <a:ext uri="{FF2B5EF4-FFF2-40B4-BE49-F238E27FC236}">
                <a16:creationId xmlns:a16="http://schemas.microsoft.com/office/drawing/2014/main" id="{A3893340-AF2E-8701-F8AC-5081155D13A6}"/>
              </a:ext>
            </a:extLst>
          </p:cNvPr>
          <p:cNvPicPr>
            <a:picLocks noChangeAspect="1"/>
          </p:cNvPicPr>
          <p:nvPr/>
        </p:nvPicPr>
        <p:blipFill>
          <a:blip r:embed="rId3"/>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980243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321AA-4E1D-D670-B9CA-FA899762B03F}"/>
              </a:ext>
            </a:extLst>
          </p:cNvPr>
          <p:cNvSpPr>
            <a:spLocks noGrp="1"/>
          </p:cNvSpPr>
          <p:nvPr>
            <p:ph type="title"/>
          </p:nvPr>
        </p:nvSpPr>
        <p:spPr/>
        <p:txBody>
          <a:bodyPr/>
          <a:lstStyle/>
          <a:p>
            <a:r>
              <a:rPr lang="en-US" b="1" dirty="0"/>
              <a:t>        What Service Do You Report?</a:t>
            </a:r>
          </a:p>
        </p:txBody>
      </p:sp>
      <p:sp>
        <p:nvSpPr>
          <p:cNvPr id="3" name="Content Placeholder 2">
            <a:extLst>
              <a:ext uri="{FF2B5EF4-FFF2-40B4-BE49-F238E27FC236}">
                <a16:creationId xmlns:a16="http://schemas.microsoft.com/office/drawing/2014/main" id="{FA8C4EC6-A778-9813-C4B5-B45480310915}"/>
              </a:ext>
            </a:extLst>
          </p:cNvPr>
          <p:cNvSpPr>
            <a:spLocks noGrp="1"/>
          </p:cNvSpPr>
          <p:nvPr>
            <p:ph idx="1"/>
          </p:nvPr>
        </p:nvSpPr>
        <p:spPr/>
        <p:txBody>
          <a:bodyPr>
            <a:normAutofit fontScale="85000" lnSpcReduction="20000"/>
          </a:bodyPr>
          <a:lstStyle/>
          <a:p>
            <a:pPr marL="0" indent="0">
              <a:buNone/>
            </a:pPr>
            <a:endParaRPr lang="en-US" sz="2600" b="1" u="none" strike="noStrike" dirty="0">
              <a:effectLst/>
              <a:latin typeface="Google Sans"/>
            </a:endParaRPr>
          </a:p>
          <a:p>
            <a:pPr marL="0" indent="0">
              <a:buNone/>
            </a:pPr>
            <a:r>
              <a:rPr lang="en-US" b="1" u="none" strike="noStrike" dirty="0">
                <a:effectLst/>
                <a:latin typeface="Google Sans"/>
              </a:rPr>
              <a:t>Reportable service</a:t>
            </a:r>
            <a:r>
              <a:rPr lang="en-US" dirty="0"/>
              <a:t> includes any official activity planned, organized, or sanctioned by a Lions or Leo club that aligns with the organization's mission to serve local and global communities.</a:t>
            </a:r>
          </a:p>
          <a:p>
            <a:pPr marL="0" indent="0">
              <a:buNone/>
            </a:pPr>
            <a:endParaRPr lang="en-US" dirty="0"/>
          </a:p>
          <a:p>
            <a:pPr marL="0" indent="0">
              <a:buNone/>
            </a:pPr>
            <a:r>
              <a:rPr lang="en-US" dirty="0"/>
              <a:t>To successfully submit a past service project, fundraiser, or donation in the </a:t>
            </a:r>
            <a:r>
              <a:rPr lang="en-US" b="0" u="none" strike="noStrike" dirty="0">
                <a:effectLst/>
                <a:latin typeface="Google Sans"/>
              </a:rPr>
              <a:t>Lions Portal</a:t>
            </a:r>
            <a:r>
              <a:rPr lang="en-US" dirty="0"/>
              <a:t>, authorized officers—such as the Service Chairperson, Secretary, or President—must fill out three core metrics:</a:t>
            </a:r>
          </a:p>
          <a:p>
            <a:pPr marL="0" indent="0">
              <a:buNone/>
            </a:pPr>
            <a:r>
              <a:rPr lang="en-US" b="1" u="none" strike="noStrike" dirty="0">
                <a:effectLst/>
                <a:latin typeface="Google Sans"/>
              </a:rPr>
              <a:t>	People served:</a:t>
            </a:r>
            <a:r>
              <a:rPr lang="en-US" b="0" u="none" strike="noStrike" dirty="0">
                <a:effectLst/>
                <a:latin typeface="Google Sans"/>
              </a:rPr>
              <a:t> The total number of community members impacted.</a:t>
            </a:r>
          </a:p>
          <a:p>
            <a:pPr marL="0" indent="0">
              <a:buNone/>
            </a:pPr>
            <a:r>
              <a:rPr lang="en-US" b="1" u="none" strike="noStrike" dirty="0">
                <a:effectLst/>
                <a:latin typeface="Google Sans"/>
              </a:rPr>
              <a:t>	Total volunteers:</a:t>
            </a:r>
            <a:r>
              <a:rPr lang="en-US" b="0" u="none" strike="noStrike" dirty="0">
                <a:effectLst/>
                <a:latin typeface="Google Sans"/>
              </a:rPr>
              <a:t> The count of participating Lions, Leos, and non-member 	volunteers.</a:t>
            </a:r>
          </a:p>
          <a:p>
            <a:pPr marL="0" indent="0">
              <a:buNone/>
            </a:pPr>
            <a:r>
              <a:rPr lang="en-US" b="1" u="none" strike="noStrike" dirty="0">
                <a:effectLst/>
                <a:latin typeface="Google Sans"/>
              </a:rPr>
              <a:t>	Total volunteer hours:</a:t>
            </a:r>
            <a:r>
              <a:rPr lang="en-US" b="0" u="none" strike="noStrike" dirty="0">
                <a:effectLst/>
                <a:latin typeface="Google Sans"/>
              </a:rPr>
              <a:t> The combined time dedicated to the event.</a:t>
            </a:r>
            <a:endParaRPr lang="en-US" b="1" u="none" strike="noStrike" dirty="0">
              <a:effectLst/>
              <a:latin typeface="Google Sans"/>
            </a:endParaRPr>
          </a:p>
          <a:p>
            <a:pPr marL="0" indent="0">
              <a:buNone/>
            </a:pPr>
            <a:r>
              <a:rPr lang="en-US" dirty="0">
                <a:latin typeface="Google Sans"/>
              </a:rPr>
              <a:t>	</a:t>
            </a:r>
            <a:r>
              <a:rPr lang="en-US" b="0" u="none" strike="noStrike" dirty="0">
                <a:effectLst/>
                <a:latin typeface="Google Sans"/>
              </a:rPr>
              <a:t>	</a:t>
            </a:r>
          </a:p>
          <a:p>
            <a:endParaRPr lang="en-US" dirty="0"/>
          </a:p>
        </p:txBody>
      </p:sp>
      <p:pic>
        <p:nvPicPr>
          <p:cNvPr id="4" name="Picture 3">
            <a:extLst>
              <a:ext uri="{FF2B5EF4-FFF2-40B4-BE49-F238E27FC236}">
                <a16:creationId xmlns:a16="http://schemas.microsoft.com/office/drawing/2014/main" id="{D2B1723B-D644-D4BD-2A03-0AFD47DCC122}"/>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3783361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36804-CCEF-3D5C-2939-C616B803C227}"/>
              </a:ext>
            </a:extLst>
          </p:cNvPr>
          <p:cNvSpPr>
            <a:spLocks noGrp="1"/>
          </p:cNvSpPr>
          <p:nvPr>
            <p:ph type="title"/>
          </p:nvPr>
        </p:nvSpPr>
        <p:spPr/>
        <p:txBody>
          <a:bodyPr/>
          <a:lstStyle/>
          <a:p>
            <a:r>
              <a:rPr lang="en-US" b="1" dirty="0"/>
              <a:t>      What Service Do You Report?</a:t>
            </a:r>
            <a:endParaRPr lang="en-US" dirty="0"/>
          </a:p>
        </p:txBody>
      </p:sp>
      <p:sp>
        <p:nvSpPr>
          <p:cNvPr id="3" name="Content Placeholder 2">
            <a:extLst>
              <a:ext uri="{FF2B5EF4-FFF2-40B4-BE49-F238E27FC236}">
                <a16:creationId xmlns:a16="http://schemas.microsoft.com/office/drawing/2014/main" id="{3C1FF561-B93A-4F39-49EA-72654897AE91}"/>
              </a:ext>
            </a:extLst>
          </p:cNvPr>
          <p:cNvSpPr>
            <a:spLocks noGrp="1"/>
          </p:cNvSpPr>
          <p:nvPr>
            <p:ph idx="1"/>
          </p:nvPr>
        </p:nvSpPr>
        <p:spPr>
          <a:xfrm>
            <a:off x="838200" y="1544595"/>
            <a:ext cx="10515600" cy="4632368"/>
          </a:xfrm>
        </p:spPr>
        <p:txBody>
          <a:bodyPr>
            <a:normAutofit lnSpcReduction="10000"/>
          </a:bodyPr>
          <a:lstStyle/>
          <a:p>
            <a:pPr marL="0" indent="0">
              <a:buNone/>
            </a:pPr>
            <a:endParaRPr lang="en-US" sz="2800" b="1" u="none" strike="noStrike" dirty="0">
              <a:effectLst/>
              <a:latin typeface="Google Sans"/>
            </a:endParaRPr>
          </a:p>
          <a:p>
            <a:pPr marL="0" indent="0">
              <a:buNone/>
            </a:pPr>
            <a:r>
              <a:rPr lang="en-US" sz="2600" b="1" u="none" strike="noStrike" dirty="0">
                <a:effectLst/>
                <a:latin typeface="Google Sans"/>
              </a:rPr>
              <a:t>There are 4 Activity Types In the Lions Portal - </a:t>
            </a:r>
            <a:r>
              <a:rPr lang="en-US" sz="2600" b="0" u="none" strike="noStrike" dirty="0">
                <a:effectLst/>
                <a:latin typeface="Google Sans"/>
              </a:rPr>
              <a:t>The Lions Portal framework defines reportable activities under four specific classifications:</a:t>
            </a:r>
            <a:endParaRPr lang="en-US" sz="2600" dirty="0"/>
          </a:p>
          <a:p>
            <a:r>
              <a:rPr lang="en-US" sz="2400" b="1" u="none" strike="noStrike" dirty="0">
                <a:effectLst/>
                <a:latin typeface="Google Sans"/>
              </a:rPr>
              <a:t>Service Projects:</a:t>
            </a:r>
            <a:r>
              <a:rPr lang="en-US" sz="2400" dirty="0"/>
              <a:t> Hands-on community work, such as hosting diabetes screenings, cleaning up public parks, or organizing vision clinics</a:t>
            </a:r>
          </a:p>
          <a:p>
            <a:r>
              <a:rPr lang="en-US" sz="2400" b="1" u="none" strike="noStrike" dirty="0">
                <a:effectLst/>
                <a:latin typeface="Google Sans"/>
              </a:rPr>
              <a:t>Fundraisers:</a:t>
            </a:r>
            <a:r>
              <a:rPr lang="en-US" sz="2400" dirty="0"/>
              <a:t> Events organized specifically to raise money for charity, like a charity dinner or benefit auction</a:t>
            </a:r>
          </a:p>
          <a:p>
            <a:r>
              <a:rPr lang="en-US" sz="2400" b="1" u="none" strike="noStrike" dirty="0">
                <a:effectLst/>
                <a:latin typeface="Google Sans"/>
              </a:rPr>
              <a:t>Donations:</a:t>
            </a:r>
            <a:r>
              <a:rPr lang="en-US" sz="2400" dirty="0"/>
              <a:t> Directly giving accumulated funds or physical goods to individuals,  community projects, or the </a:t>
            </a:r>
            <a:r>
              <a:rPr lang="en-US" sz="2400" b="0" u="none" strike="noStrike" dirty="0">
                <a:effectLst/>
                <a:latin typeface="Google Sans"/>
                <a:hlinkClick r:id="rId2"/>
              </a:rPr>
              <a:t>Lions Clubs International Foundation (LCIF)</a:t>
            </a:r>
            <a:r>
              <a:rPr lang="en-US" sz="2400" dirty="0"/>
              <a:t>.</a:t>
            </a:r>
          </a:p>
          <a:p>
            <a:r>
              <a:rPr lang="en-US" sz="2400" b="1" u="none" strike="noStrike" dirty="0">
                <a:effectLst/>
                <a:latin typeface="Google Sans"/>
              </a:rPr>
              <a:t>Meetings:</a:t>
            </a:r>
            <a:r>
              <a:rPr lang="en-US" sz="2400" dirty="0"/>
              <a:t> Official club meetings, district events, or administrative time. (The hours spent planning and reporting service are considered reportable administrative hours). </a:t>
            </a:r>
          </a:p>
        </p:txBody>
      </p:sp>
      <p:pic>
        <p:nvPicPr>
          <p:cNvPr id="4" name="Picture 3">
            <a:extLst>
              <a:ext uri="{FF2B5EF4-FFF2-40B4-BE49-F238E27FC236}">
                <a16:creationId xmlns:a16="http://schemas.microsoft.com/office/drawing/2014/main" id="{FB7AB703-3553-3AC4-CE48-961B447EDBD6}"/>
              </a:ext>
            </a:extLst>
          </p:cNvPr>
          <p:cNvPicPr>
            <a:picLocks noChangeAspect="1"/>
          </p:cNvPicPr>
          <p:nvPr/>
        </p:nvPicPr>
        <p:blipFill>
          <a:blip r:embed="rId3"/>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1578635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DB483-EE7E-AD8C-EA57-8A5E90699A83}"/>
              </a:ext>
            </a:extLst>
          </p:cNvPr>
          <p:cNvSpPr>
            <a:spLocks noGrp="1"/>
          </p:cNvSpPr>
          <p:nvPr>
            <p:ph type="title"/>
          </p:nvPr>
        </p:nvSpPr>
        <p:spPr/>
        <p:txBody>
          <a:bodyPr/>
          <a:lstStyle/>
          <a:p>
            <a:r>
              <a:rPr lang="en-US" b="1" dirty="0"/>
              <a:t>   What Makes an Activity Reportable?</a:t>
            </a:r>
          </a:p>
        </p:txBody>
      </p:sp>
      <p:sp>
        <p:nvSpPr>
          <p:cNvPr id="3" name="Content Placeholder 2">
            <a:extLst>
              <a:ext uri="{FF2B5EF4-FFF2-40B4-BE49-F238E27FC236}">
                <a16:creationId xmlns:a16="http://schemas.microsoft.com/office/drawing/2014/main" id="{38F40EFD-E8E7-EDC5-220A-C5A5058A6926}"/>
              </a:ext>
            </a:extLst>
          </p:cNvPr>
          <p:cNvSpPr>
            <a:spLocks noGrp="1"/>
          </p:cNvSpPr>
          <p:nvPr>
            <p:ph idx="1"/>
          </p:nvPr>
        </p:nvSpPr>
        <p:spPr/>
        <p:txBody>
          <a:bodyPr/>
          <a:lstStyle/>
          <a:p>
            <a:pPr marL="0" indent="0">
              <a:buNone/>
            </a:pPr>
            <a:endParaRPr lang="en-US" dirty="0"/>
          </a:p>
          <a:p>
            <a:pPr marL="0" indent="0">
              <a:buNone/>
            </a:pPr>
            <a:r>
              <a:rPr lang="en-US" dirty="0"/>
              <a:t>To be submitted into the portal, an activity must meet three criteria:</a:t>
            </a:r>
          </a:p>
          <a:p>
            <a:r>
              <a:rPr lang="en-US" b="1" u="none" strike="noStrike" dirty="0">
                <a:effectLst/>
                <a:latin typeface="Google Sans"/>
              </a:rPr>
              <a:t>Club-Sanctioned:</a:t>
            </a:r>
            <a:r>
              <a:rPr lang="en-US" b="0" u="none" strike="noStrike" dirty="0">
                <a:effectLst/>
                <a:latin typeface="Google Sans"/>
              </a:rPr>
              <a:t> The project must be organized or approved by the club, district, or multiple district.</a:t>
            </a:r>
          </a:p>
          <a:p>
            <a:r>
              <a:rPr lang="en-US" b="1" u="none" strike="noStrike" dirty="0">
                <a:effectLst/>
                <a:latin typeface="Google Sans"/>
              </a:rPr>
              <a:t>Measurable:</a:t>
            </a:r>
            <a:r>
              <a:rPr lang="en-US" b="0" u="none" strike="noStrike" dirty="0">
                <a:effectLst/>
                <a:latin typeface="Google Sans"/>
              </a:rPr>
              <a:t> You must be able to report the number of volunteers, total hours spent (including planning), and people served.</a:t>
            </a:r>
          </a:p>
          <a:p>
            <a:r>
              <a:rPr lang="en-US" b="1" u="none" strike="noStrike" dirty="0">
                <a:effectLst/>
                <a:latin typeface="Google Sans"/>
              </a:rPr>
              <a:t>Completed:</a:t>
            </a:r>
            <a:r>
              <a:rPr lang="en-US" b="0" u="none" strike="noStrike" dirty="0">
                <a:effectLst/>
                <a:latin typeface="Google Sans"/>
              </a:rPr>
              <a:t> The activity's end date must be in the past before it can be formally marked as "reported" to b</a:t>
            </a:r>
            <a:r>
              <a:rPr lang="en-US" dirty="0"/>
              <a:t>e submitted into the portal, an activity must meet three criteria:</a:t>
            </a:r>
          </a:p>
        </p:txBody>
      </p:sp>
      <p:pic>
        <p:nvPicPr>
          <p:cNvPr id="4" name="Picture 3">
            <a:extLst>
              <a:ext uri="{FF2B5EF4-FFF2-40B4-BE49-F238E27FC236}">
                <a16:creationId xmlns:a16="http://schemas.microsoft.com/office/drawing/2014/main" id="{592D2FDF-CDE6-BCAC-642F-8F20CF2712D9}"/>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2411146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CF6DF-2607-7D08-D4EA-6FC17C5239E2}"/>
              </a:ext>
            </a:extLst>
          </p:cNvPr>
          <p:cNvSpPr>
            <a:spLocks noGrp="1"/>
          </p:cNvSpPr>
          <p:nvPr>
            <p:ph type="title"/>
          </p:nvPr>
        </p:nvSpPr>
        <p:spPr/>
        <p:txBody>
          <a:bodyPr/>
          <a:lstStyle/>
          <a:p>
            <a:r>
              <a:rPr lang="en-US" b="1" dirty="0"/>
              <a:t>	      What is NOT Reportable?</a:t>
            </a:r>
          </a:p>
        </p:txBody>
      </p:sp>
      <p:sp>
        <p:nvSpPr>
          <p:cNvPr id="3" name="Content Placeholder 2">
            <a:extLst>
              <a:ext uri="{FF2B5EF4-FFF2-40B4-BE49-F238E27FC236}">
                <a16:creationId xmlns:a16="http://schemas.microsoft.com/office/drawing/2014/main" id="{BF08FCC8-4A1A-92B7-8B72-34ACD09455DC}"/>
              </a:ext>
            </a:extLst>
          </p:cNvPr>
          <p:cNvSpPr>
            <a:spLocks noGrp="1"/>
          </p:cNvSpPr>
          <p:nvPr>
            <p:ph idx="1"/>
          </p:nvPr>
        </p:nvSpPr>
        <p:spPr>
          <a:xfrm>
            <a:off x="838200" y="2074545"/>
            <a:ext cx="10515600" cy="4351338"/>
          </a:xfrm>
        </p:spPr>
        <p:txBody>
          <a:bodyPr/>
          <a:lstStyle/>
          <a:p>
            <a:pPr marL="0" indent="0">
              <a:buNone/>
            </a:pPr>
            <a:r>
              <a:rPr lang="en-US" dirty="0"/>
              <a:t>The portal strictly excludes </a:t>
            </a:r>
            <a:r>
              <a:rPr lang="en-US" b="1" u="none" strike="noStrike" dirty="0">
                <a:effectLst/>
                <a:latin typeface="Google Sans"/>
              </a:rPr>
              <a:t>individual good deeds</a:t>
            </a:r>
            <a:r>
              <a:rPr lang="en-US" dirty="0"/>
              <a:t> performed outside of a Lions </a:t>
            </a:r>
            <a:r>
              <a:rPr lang="en-US"/>
              <a:t>Club framework</a:t>
            </a:r>
          </a:p>
          <a:p>
            <a:pPr marL="0" indent="0">
              <a:buNone/>
            </a:pPr>
            <a:endParaRPr lang="en-US" dirty="0"/>
          </a:p>
        </p:txBody>
      </p:sp>
      <p:pic>
        <p:nvPicPr>
          <p:cNvPr id="4" name="Picture 3">
            <a:extLst>
              <a:ext uri="{FF2B5EF4-FFF2-40B4-BE49-F238E27FC236}">
                <a16:creationId xmlns:a16="http://schemas.microsoft.com/office/drawing/2014/main" id="{84158A69-652C-ED05-5C2D-B2BE974370AD}"/>
              </a:ext>
            </a:extLst>
          </p:cNvPr>
          <p:cNvPicPr>
            <a:picLocks noChangeAspect="1"/>
          </p:cNvPicPr>
          <p:nvPr/>
        </p:nvPicPr>
        <p:blipFill>
          <a:blip r:embed="rId2"/>
          <a:stretch>
            <a:fillRect/>
          </a:stretch>
        </p:blipFill>
        <p:spPr>
          <a:xfrm>
            <a:off x="9959545" y="384211"/>
            <a:ext cx="1167951" cy="1306478"/>
          </a:xfrm>
          <a:prstGeom prst="rect">
            <a:avLst/>
          </a:prstGeom>
        </p:spPr>
      </p:pic>
      <p:sp>
        <p:nvSpPr>
          <p:cNvPr id="5" name="TextBox 4">
            <a:extLst>
              <a:ext uri="{FF2B5EF4-FFF2-40B4-BE49-F238E27FC236}">
                <a16:creationId xmlns:a16="http://schemas.microsoft.com/office/drawing/2014/main" id="{E6E1D056-E4E9-CE02-4284-CCF0B1ACC9A9}"/>
              </a:ext>
            </a:extLst>
          </p:cNvPr>
          <p:cNvSpPr txBox="1"/>
          <p:nvPr/>
        </p:nvSpPr>
        <p:spPr>
          <a:xfrm>
            <a:off x="490220" y="4250214"/>
            <a:ext cx="11211560" cy="2031325"/>
          </a:xfrm>
          <a:prstGeom prst="rect">
            <a:avLst/>
          </a:prstGeom>
          <a:solidFill>
            <a:srgbClr val="FFFF00"/>
          </a:solidFill>
        </p:spPr>
        <p:txBody>
          <a:bodyPr wrap="square" rtlCol="0">
            <a:spAutoFit/>
          </a:bodyPr>
          <a:lstStyle/>
          <a:p>
            <a:pPr marL="0" marR="0">
              <a:buNone/>
            </a:pPr>
            <a:r>
              <a:rPr lang="en-US" sz="1400" b="1" kern="100" dirty="0">
                <a:effectLst/>
                <a:latin typeface="Aptos" panose="020B0004020202020204" pitchFamily="34" charset="0"/>
                <a:ea typeface="Aptos" panose="020B0004020202020204" pitchFamily="34" charset="0"/>
                <a:cs typeface="Times New Roman" panose="02020603050405020304" pitchFamily="18" charset="0"/>
              </a:rPr>
              <a:t>INDIVIDUAL LION SERVICE COUNTS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buNone/>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A project does not have to involve the entire club to represent meaningful Lions service.  When an individual Lion performs legitimate service in the community, the club may recognize the activity and include it in its service reporting.</a:t>
            </a:r>
          </a:p>
          <a:p>
            <a:pPr marL="0" marR="0">
              <a:buNone/>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 </a:t>
            </a:r>
          </a:p>
          <a:p>
            <a:pPr marL="0" marR="0">
              <a:buNone/>
            </a:pPr>
            <a:r>
              <a:rPr lang="en-US" sz="1400" b="1" kern="100" dirty="0">
                <a:effectLst/>
                <a:latin typeface="Aptos" panose="020B0004020202020204" pitchFamily="34" charset="0"/>
                <a:ea typeface="Aptos" panose="020B0004020202020204" pitchFamily="34" charset="0"/>
                <a:cs typeface="Times New Roman" panose="02020603050405020304" pitchFamily="18" charset="0"/>
              </a:rPr>
              <a:t>Example:</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 A Lion spends four hours volunteering at a community food pantry serving 75 people.</a:t>
            </a:r>
          </a:p>
          <a:p>
            <a:pPr marL="0" marR="0">
              <a:buNone/>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The club could report:</a:t>
            </a:r>
          </a:p>
          <a:p>
            <a:pPr marL="342900" marR="0" lvl="0" indent="-342900">
              <a:buFont typeface="Symbol" panose="05050102010706020507" pitchFamily="18" charset="2"/>
              <a:buChar char=""/>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Lions Participating: 1</a:t>
            </a:r>
          </a:p>
          <a:p>
            <a:pPr marL="342900" marR="0" lvl="0" indent="-342900">
              <a:buFont typeface="Symbol" panose="05050102010706020507" pitchFamily="18" charset="2"/>
              <a:buChar char=""/>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Volunteer Hours: 4</a:t>
            </a:r>
          </a:p>
          <a:p>
            <a:pPr marL="342900" marR="0" lvl="0" indent="-342900">
              <a:buFont typeface="Symbol" panose="05050102010706020507" pitchFamily="18" charset="2"/>
              <a:buChar char=""/>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People Served: 75</a:t>
            </a:r>
          </a:p>
        </p:txBody>
      </p:sp>
    </p:spTree>
    <p:extLst>
      <p:ext uri="{BB962C8B-B14F-4D97-AF65-F5344CB8AC3E}">
        <p14:creationId xmlns:p14="http://schemas.microsoft.com/office/powerpoint/2010/main" val="713593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027A8-78CC-C219-5D8F-3624E7FEE33D}"/>
              </a:ext>
            </a:extLst>
          </p:cNvPr>
          <p:cNvSpPr>
            <a:spLocks noGrp="1"/>
          </p:cNvSpPr>
          <p:nvPr>
            <p:ph type="title"/>
          </p:nvPr>
        </p:nvSpPr>
        <p:spPr/>
        <p:txBody>
          <a:bodyPr/>
          <a:lstStyle/>
          <a:p>
            <a:r>
              <a:rPr lang="en-US" dirty="0"/>
              <a:t>		</a:t>
            </a:r>
            <a:r>
              <a:rPr lang="en-US" b="1" dirty="0"/>
              <a:t>Lions Weeks of Service</a:t>
            </a:r>
          </a:p>
        </p:txBody>
      </p:sp>
      <p:sp>
        <p:nvSpPr>
          <p:cNvPr id="3" name="Content Placeholder 2">
            <a:extLst>
              <a:ext uri="{FF2B5EF4-FFF2-40B4-BE49-F238E27FC236}">
                <a16:creationId xmlns:a16="http://schemas.microsoft.com/office/drawing/2014/main" id="{E2D84288-DB68-8E24-7811-A9E19C7B940A}"/>
              </a:ext>
            </a:extLst>
          </p:cNvPr>
          <p:cNvSpPr>
            <a:spLocks noGrp="1"/>
          </p:cNvSpPr>
          <p:nvPr>
            <p:ph idx="1"/>
          </p:nvPr>
        </p:nvSpPr>
        <p:spPr/>
        <p:txBody>
          <a:bodyPr/>
          <a:lstStyle/>
          <a:p>
            <a:r>
              <a:rPr lang="en-US" dirty="0"/>
              <a:t>Vision – October 8-18, 2026:  </a:t>
            </a:r>
            <a:r>
              <a:rPr lang="en-US" b="0" u="none" strike="noStrike" dirty="0">
                <a:effectLst/>
                <a:latin typeface="Google Sans"/>
              </a:rPr>
              <a:t>Centered around eye health, avoiding preventable blindness, and celebrating World Sight Day (October 8) and International White Cane Day (October 15).</a:t>
            </a:r>
            <a:r>
              <a:rPr lang="en-US" dirty="0"/>
              <a:t> </a:t>
            </a:r>
          </a:p>
          <a:p>
            <a:r>
              <a:rPr lang="en-US" dirty="0"/>
              <a:t>Youth – February 13-21, 2027:  Focused on youth mentorship, empowerment, and developing programs that invest in the next generation.</a:t>
            </a:r>
          </a:p>
          <a:p>
            <a:r>
              <a:rPr lang="en-US" dirty="0"/>
              <a:t>Environment - May 29-June 6, 2027:  Dedicated to planet preservation, sustainable initiatives, and celebrating World Environment Day.</a:t>
            </a:r>
          </a:p>
        </p:txBody>
      </p:sp>
      <p:pic>
        <p:nvPicPr>
          <p:cNvPr id="4" name="Picture 3">
            <a:extLst>
              <a:ext uri="{FF2B5EF4-FFF2-40B4-BE49-F238E27FC236}">
                <a16:creationId xmlns:a16="http://schemas.microsoft.com/office/drawing/2014/main" id="{E16C3A76-FA28-D08F-E339-360BB1D805F9}"/>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1725674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079D3-828A-555B-A2C1-0E451E65DC46}"/>
              </a:ext>
            </a:extLst>
          </p:cNvPr>
          <p:cNvSpPr>
            <a:spLocks noGrp="1"/>
          </p:cNvSpPr>
          <p:nvPr>
            <p:ph type="title"/>
          </p:nvPr>
        </p:nvSpPr>
        <p:spPr/>
        <p:txBody>
          <a:bodyPr/>
          <a:lstStyle/>
          <a:p>
            <a:r>
              <a:rPr lang="en-US" b="1" dirty="0"/>
              <a:t>Why</a:t>
            </a:r>
            <a:r>
              <a:rPr lang="en-US" dirty="0"/>
              <a:t> </a:t>
            </a:r>
            <a:r>
              <a:rPr lang="en-US" b="1" dirty="0"/>
              <a:t>Participate in Lions International </a:t>
            </a:r>
            <a:br>
              <a:rPr lang="en-US" b="1" dirty="0"/>
            </a:br>
            <a:r>
              <a:rPr lang="en-US" b="1" dirty="0"/>
              <a:t>Service Weeks and Initiatives?</a:t>
            </a:r>
          </a:p>
        </p:txBody>
      </p:sp>
      <p:pic>
        <p:nvPicPr>
          <p:cNvPr id="4" name="Picture 3">
            <a:extLst>
              <a:ext uri="{FF2B5EF4-FFF2-40B4-BE49-F238E27FC236}">
                <a16:creationId xmlns:a16="http://schemas.microsoft.com/office/drawing/2014/main" id="{ACC2A04B-F05B-F83B-010A-E80BA2E57A10}"/>
              </a:ext>
            </a:extLst>
          </p:cNvPr>
          <p:cNvPicPr>
            <a:picLocks noChangeAspect="1"/>
          </p:cNvPicPr>
          <p:nvPr/>
        </p:nvPicPr>
        <p:blipFill>
          <a:blip r:embed="rId2"/>
          <a:stretch>
            <a:fillRect/>
          </a:stretch>
        </p:blipFill>
        <p:spPr>
          <a:xfrm>
            <a:off x="9959545" y="384211"/>
            <a:ext cx="1167951" cy="1306478"/>
          </a:xfrm>
          <a:prstGeom prst="rect">
            <a:avLst/>
          </a:prstGeom>
        </p:spPr>
      </p:pic>
      <p:sp>
        <p:nvSpPr>
          <p:cNvPr id="7" name="Content Placeholder 6">
            <a:extLst>
              <a:ext uri="{FF2B5EF4-FFF2-40B4-BE49-F238E27FC236}">
                <a16:creationId xmlns:a16="http://schemas.microsoft.com/office/drawing/2014/main" id="{937B954D-6D13-7A28-4A9F-321ACF739E29}"/>
              </a:ext>
            </a:extLst>
          </p:cNvPr>
          <p:cNvSpPr>
            <a:spLocks noGrp="1"/>
          </p:cNvSpPr>
          <p:nvPr>
            <p:ph idx="1"/>
          </p:nvPr>
        </p:nvSpPr>
        <p:spPr/>
        <p:txBody>
          <a:bodyPr/>
          <a:lstStyle/>
          <a:p>
            <a:pPr marL="342900" marR="0" lvl="0" indent="-342900">
              <a:spcBef>
                <a:spcPts val="180"/>
              </a:spcBef>
              <a:spcAft>
                <a:spcPts val="180"/>
              </a:spcAft>
              <a:buFont typeface="Symbol" pitchFamily="2" charset="2"/>
              <a:buChar char=""/>
            </a:pPr>
            <a:r>
              <a:rPr lang="en-US" dirty="0">
                <a:effectLst/>
                <a:latin typeface="Aptos" panose="020B0004020202020204" pitchFamily="34" charset="0"/>
                <a:ea typeface="Times New Roman" panose="02020603050405020304" pitchFamily="18" charset="0"/>
                <a:cs typeface="Symbol" pitchFamily="2" charset="2"/>
              </a:rPr>
              <a:t>Provide ready-made project ideas.</a:t>
            </a:r>
          </a:p>
          <a:p>
            <a:pPr marL="342900" marR="0" lvl="0" indent="-342900">
              <a:spcBef>
                <a:spcPts val="180"/>
              </a:spcBef>
              <a:spcAft>
                <a:spcPts val="180"/>
              </a:spcAft>
              <a:buFont typeface="Symbol" pitchFamily="2" charset="2"/>
              <a:buChar char=""/>
            </a:pPr>
            <a:r>
              <a:rPr lang="en-US" dirty="0">
                <a:effectLst/>
                <a:latin typeface="Aptos" panose="020B0004020202020204" pitchFamily="34" charset="0"/>
                <a:ea typeface="Times New Roman" panose="02020603050405020304" pitchFamily="18" charset="0"/>
                <a:cs typeface="Symbol" pitchFamily="2" charset="2"/>
              </a:rPr>
              <a:t>Create excitement around service.</a:t>
            </a:r>
          </a:p>
          <a:p>
            <a:pPr marL="342900" marR="0" lvl="0" indent="-342900">
              <a:spcBef>
                <a:spcPts val="180"/>
              </a:spcBef>
              <a:spcAft>
                <a:spcPts val="180"/>
              </a:spcAft>
              <a:buFont typeface="Symbol" pitchFamily="2" charset="2"/>
              <a:buChar char=""/>
            </a:pPr>
            <a:r>
              <a:rPr lang="en-US" dirty="0">
                <a:effectLst/>
                <a:latin typeface="Aptos" panose="020B0004020202020204" pitchFamily="34" charset="0"/>
                <a:ea typeface="Times New Roman" panose="02020603050405020304" pitchFamily="18" charset="0"/>
                <a:cs typeface="Symbol" pitchFamily="2" charset="2"/>
              </a:rPr>
              <a:t>Connect the club to the global Lions mission.</a:t>
            </a:r>
          </a:p>
          <a:p>
            <a:pPr marL="342900" marR="0" lvl="0" indent="-342900">
              <a:spcBef>
                <a:spcPts val="180"/>
              </a:spcBef>
              <a:spcAft>
                <a:spcPts val="180"/>
              </a:spcAft>
              <a:buFont typeface="Symbol" pitchFamily="2" charset="2"/>
              <a:buChar char=""/>
            </a:pPr>
            <a:r>
              <a:rPr lang="en-US" dirty="0">
                <a:effectLst/>
                <a:latin typeface="Aptos" panose="020B0004020202020204" pitchFamily="34" charset="0"/>
                <a:ea typeface="Times New Roman" panose="02020603050405020304" pitchFamily="18" charset="0"/>
                <a:cs typeface="Symbol" pitchFamily="2" charset="2"/>
              </a:rPr>
              <a:t>Give members a common purpose.</a:t>
            </a:r>
          </a:p>
          <a:p>
            <a:pPr marL="342900" marR="0" lvl="0" indent="-342900">
              <a:spcBef>
                <a:spcPts val="180"/>
              </a:spcBef>
              <a:spcAft>
                <a:spcPts val="180"/>
              </a:spcAft>
              <a:buFont typeface="Symbol" pitchFamily="2" charset="2"/>
              <a:buChar char=""/>
            </a:pPr>
            <a:r>
              <a:rPr lang="en-US" dirty="0">
                <a:effectLst/>
                <a:latin typeface="Aptos" panose="020B0004020202020204" pitchFamily="34" charset="0"/>
                <a:ea typeface="Times New Roman" panose="02020603050405020304" pitchFamily="18" charset="0"/>
                <a:cs typeface="Symbol" pitchFamily="2" charset="2"/>
              </a:rPr>
              <a:t>Encourage collaboration with other clubs.</a:t>
            </a:r>
          </a:p>
          <a:p>
            <a:pPr marL="342900" marR="0" lvl="0" indent="-342900">
              <a:spcBef>
                <a:spcPts val="180"/>
              </a:spcBef>
              <a:spcAft>
                <a:spcPts val="180"/>
              </a:spcAft>
              <a:buFont typeface="Symbol" pitchFamily="2" charset="2"/>
              <a:buChar char=""/>
            </a:pPr>
            <a:r>
              <a:rPr lang="en-US" dirty="0">
                <a:effectLst/>
                <a:latin typeface="Aptos" panose="020B0004020202020204" pitchFamily="34" charset="0"/>
                <a:ea typeface="Times New Roman" panose="02020603050405020304" pitchFamily="18" charset="0"/>
                <a:cs typeface="Symbol" pitchFamily="2" charset="2"/>
              </a:rPr>
              <a:t>Increase visibility.</a:t>
            </a:r>
          </a:p>
          <a:p>
            <a:pPr marL="342900" marR="0" lvl="0" indent="-342900">
              <a:spcBef>
                <a:spcPts val="180"/>
              </a:spcBef>
              <a:spcAft>
                <a:spcPts val="180"/>
              </a:spcAft>
              <a:buFont typeface="Symbol" pitchFamily="2" charset="2"/>
              <a:buChar char=""/>
            </a:pPr>
            <a:r>
              <a:rPr lang="en-US" dirty="0">
                <a:effectLst/>
                <a:latin typeface="Aptos" panose="020B0004020202020204" pitchFamily="34" charset="0"/>
                <a:ea typeface="Times New Roman" panose="02020603050405020304" pitchFamily="18" charset="0"/>
                <a:cs typeface="Symbol" pitchFamily="2" charset="2"/>
              </a:rPr>
              <a:t>Create opportunities for social media and community promotion.</a:t>
            </a:r>
          </a:p>
          <a:p>
            <a:pPr marL="342900" marR="0" lvl="0" indent="-342900">
              <a:spcBef>
                <a:spcPts val="180"/>
              </a:spcBef>
              <a:spcAft>
                <a:spcPts val="180"/>
              </a:spcAft>
              <a:buFont typeface="Symbol" pitchFamily="2" charset="2"/>
              <a:buChar char=""/>
            </a:pPr>
            <a:r>
              <a:rPr lang="en-US" dirty="0">
                <a:effectLst/>
                <a:latin typeface="Aptos" panose="020B0004020202020204" pitchFamily="34" charset="0"/>
                <a:ea typeface="Times New Roman" panose="02020603050405020304" pitchFamily="18" charset="0"/>
                <a:cs typeface="Symbol" pitchFamily="2" charset="2"/>
              </a:rPr>
              <a:t>Support recognition opportunities.</a:t>
            </a:r>
          </a:p>
          <a:p>
            <a:pPr marL="0" indent="0">
              <a:buNone/>
            </a:pPr>
            <a:endParaRPr lang="en-US" dirty="0"/>
          </a:p>
        </p:txBody>
      </p:sp>
    </p:spTree>
    <p:extLst>
      <p:ext uri="{BB962C8B-B14F-4D97-AF65-F5344CB8AC3E}">
        <p14:creationId xmlns:p14="http://schemas.microsoft.com/office/powerpoint/2010/main" val="1913119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F6CE8-A24C-4860-1646-96AF7608C1BB}"/>
              </a:ext>
            </a:extLst>
          </p:cNvPr>
          <p:cNvSpPr>
            <a:spLocks noGrp="1"/>
          </p:cNvSpPr>
          <p:nvPr>
            <p:ph type="title"/>
          </p:nvPr>
        </p:nvSpPr>
        <p:spPr>
          <a:noFill/>
        </p:spPr>
        <p:txBody>
          <a:bodyPr/>
          <a:lstStyle/>
          <a:p>
            <a:r>
              <a:rPr lang="en-US" b="1" dirty="0"/>
              <a:t>		District Service Projects</a:t>
            </a:r>
          </a:p>
        </p:txBody>
      </p:sp>
      <p:sp>
        <p:nvSpPr>
          <p:cNvPr id="3" name="Content Placeholder 2">
            <a:extLst>
              <a:ext uri="{FF2B5EF4-FFF2-40B4-BE49-F238E27FC236}">
                <a16:creationId xmlns:a16="http://schemas.microsoft.com/office/drawing/2014/main" id="{1BEE2DA1-5407-481C-87CA-7FA294B0F120}"/>
              </a:ext>
            </a:extLst>
          </p:cNvPr>
          <p:cNvSpPr>
            <a:spLocks noGrp="1"/>
          </p:cNvSpPr>
          <p:nvPr>
            <p:ph idx="1"/>
          </p:nvPr>
        </p:nvSpPr>
        <p:spPr>
          <a:noFill/>
        </p:spPr>
        <p:txBody>
          <a:bodyPr>
            <a:normAutofit fontScale="92500" lnSpcReduction="10000"/>
          </a:bodyPr>
          <a:lstStyle/>
          <a:p>
            <a:r>
              <a:rPr lang="en-US" dirty="0"/>
              <a:t>A Ball for All – Initiated by 24L, the project provides a soccer-like ball with internal bells for every blind child in Virginia.</a:t>
            </a:r>
          </a:p>
          <a:p>
            <a:r>
              <a:rPr lang="en-US" dirty="0"/>
              <a:t>Listen Up! Project - New MD24 project, partnering with the Virginia School for the Deaf and blind, to do hearing screening on preschool children to detect and treat Late Onset Hearing Loss</a:t>
            </a:r>
          </a:p>
          <a:p>
            <a:r>
              <a:rPr lang="en-US" dirty="0"/>
              <a:t>Disaster Response – Planning, training, and preparations for a community disaster.</a:t>
            </a:r>
          </a:p>
          <a:p>
            <a:r>
              <a:rPr lang="en-US" b="1" dirty="0">
                <a:latin typeface="+mj-lt"/>
              </a:rPr>
              <a:t>Peace Poster / Essay Contest – “Harmony in Humanity” is this year’s theme.  </a:t>
            </a:r>
            <a:r>
              <a:rPr lang="en-US" b="1" kern="100" dirty="0">
                <a:effectLst/>
                <a:latin typeface="+mj-lt"/>
                <a:ea typeface="Aptos" panose="020B0004020202020204" pitchFamily="34" charset="0"/>
                <a:cs typeface="Times New Roman" panose="02020603050405020304" pitchFamily="18" charset="0"/>
              </a:rPr>
              <a:t>Club submissions need to be sent to the DG by 15 November.</a:t>
            </a:r>
          </a:p>
          <a:p>
            <a:r>
              <a:rPr lang="en-US" b="1" kern="100" dirty="0">
                <a:effectLst/>
                <a:latin typeface="+mj-lt"/>
                <a:ea typeface="Aptos" panose="020B0004020202020204" pitchFamily="34" charset="0"/>
                <a:cs typeface="Times New Roman" panose="02020603050405020304" pitchFamily="18" charset="0"/>
              </a:rPr>
              <a:t>Lions of Virginia Bland Music </a:t>
            </a:r>
            <a:r>
              <a:rPr lang="en-US" b="1" kern="100">
                <a:effectLst/>
                <a:latin typeface="+mj-lt"/>
                <a:ea typeface="Aptos" panose="020B0004020202020204" pitchFamily="34" charset="0"/>
                <a:cs typeface="Times New Roman" panose="02020603050405020304" pitchFamily="18" charset="0"/>
              </a:rPr>
              <a:t>Scholarship Competition</a:t>
            </a:r>
            <a:endParaRPr lang="en-US" b="1" kern="100" dirty="0">
              <a:effectLst/>
              <a:latin typeface="+mj-lt"/>
              <a:ea typeface="Aptos" panose="020B0004020202020204" pitchFamily="34" charset="0"/>
              <a:cs typeface="Times New Roman" panose="02020603050405020304" pitchFamily="18" charset="0"/>
            </a:endParaRPr>
          </a:p>
          <a:p>
            <a:pPr marL="0" marR="0" indent="0">
              <a:spcBef>
                <a:spcPts val="0"/>
              </a:spcBef>
              <a:spcAft>
                <a:spcPts val="0"/>
              </a:spcAft>
              <a:buNone/>
            </a:pPr>
            <a:r>
              <a:rPr lang="en-US" b="1" kern="100" dirty="0">
                <a:effectLst/>
                <a:latin typeface="+mj-lt"/>
                <a:ea typeface="Aptos" panose="020B0004020202020204" pitchFamily="34" charset="0"/>
                <a:cs typeface="Times New Roman" panose="02020603050405020304" pitchFamily="18" charset="0"/>
              </a:rPr>
              <a:t> </a:t>
            </a:r>
          </a:p>
          <a:p>
            <a:endParaRPr lang="en-US" dirty="0"/>
          </a:p>
        </p:txBody>
      </p:sp>
      <p:pic>
        <p:nvPicPr>
          <p:cNvPr id="4" name="Picture 3">
            <a:extLst>
              <a:ext uri="{FF2B5EF4-FFF2-40B4-BE49-F238E27FC236}">
                <a16:creationId xmlns:a16="http://schemas.microsoft.com/office/drawing/2014/main" id="{627BFC9D-9D3D-5FEA-FCAA-65FD8A459943}"/>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2802780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AD002-BDD3-B496-4547-9A9E2D2A31A7}"/>
              </a:ext>
            </a:extLst>
          </p:cNvPr>
          <p:cNvSpPr>
            <a:spLocks noGrp="1"/>
          </p:cNvSpPr>
          <p:nvPr>
            <p:ph type="title"/>
          </p:nvPr>
        </p:nvSpPr>
        <p:spPr/>
        <p:txBody>
          <a:bodyPr>
            <a:normAutofit fontScale="90000"/>
          </a:bodyPr>
          <a:lstStyle/>
          <a:p>
            <a:r>
              <a:rPr lang="en-US" sz="4400" dirty="0">
                <a:effectLst/>
                <a:latin typeface="Aptos" panose="020B0004020202020204" pitchFamily="34" charset="0"/>
                <a:ea typeface="Times New Roman" panose="02020603050405020304" pitchFamily="18" charset="0"/>
                <a:cs typeface="Times New Roman" panose="02020603050405020304" pitchFamily="18" charset="0"/>
              </a:rPr>
              <a:t>		</a:t>
            </a:r>
            <a:br>
              <a:rPr lang="en-US" sz="4400" dirty="0">
                <a:effectLst/>
                <a:latin typeface="Aptos" panose="020B0004020202020204" pitchFamily="34" charset="0"/>
                <a:ea typeface="Times New Roman" panose="02020603050405020304" pitchFamily="18" charset="0"/>
                <a:cs typeface="Times New Roman" panose="02020603050405020304" pitchFamily="18" charset="0"/>
              </a:rPr>
            </a:br>
            <a:r>
              <a:rPr lang="en-US" sz="4400" dirty="0">
                <a:effectLst/>
                <a:latin typeface="Aptos" panose="020B0004020202020204" pitchFamily="34" charset="0"/>
                <a:ea typeface="Times New Roman" panose="02020603050405020304" pitchFamily="18" charset="0"/>
                <a:cs typeface="Times New Roman" panose="02020603050405020304" pitchFamily="18" charset="0"/>
              </a:rPr>
              <a:t>	The Service Chair should:</a:t>
            </a:r>
            <a:br>
              <a:rPr lang="en-US" sz="4400" dirty="0">
                <a:effectLst/>
                <a:latin typeface="Aptos" panose="020B0004020202020204" pitchFamily="34" charset="0"/>
                <a:ea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9EE637AD-4B84-9B9E-5AEA-A85D84D122FA}"/>
              </a:ext>
            </a:extLst>
          </p:cNvPr>
          <p:cNvSpPr>
            <a:spLocks noGrp="1"/>
          </p:cNvSpPr>
          <p:nvPr>
            <p:ph idx="1"/>
          </p:nvPr>
        </p:nvSpPr>
        <p:spPr/>
        <p:txBody>
          <a:bodyPr/>
          <a:lstStyle/>
          <a:p>
            <a:pPr marL="342900" marR="0" lvl="0" indent="-342900">
              <a:spcBef>
                <a:spcPts val="180"/>
              </a:spcBef>
              <a:spcAft>
                <a:spcPts val="180"/>
              </a:spcAft>
              <a:buFont typeface="Symbol" pitchFamily="2" charset="2"/>
              <a:buChar char=""/>
            </a:pPr>
            <a:endParaRPr lang="en-US" sz="1800" dirty="0">
              <a:effectLst/>
              <a:latin typeface="Aptos" panose="020B0004020202020204" pitchFamily="34" charset="0"/>
              <a:ea typeface="Times New Roman" panose="02020603050405020304" pitchFamily="18" charset="0"/>
              <a:cs typeface="Symbol" pitchFamily="2" charset="2"/>
            </a:endParaRPr>
          </a:p>
          <a:p>
            <a:pPr marL="342900" marR="0" lvl="0" indent="-342900">
              <a:spcBef>
                <a:spcPts val="180"/>
              </a:spcBef>
              <a:spcAft>
                <a:spcPts val="180"/>
              </a:spcAft>
              <a:buFont typeface="Symbol" pitchFamily="2" charset="2"/>
              <a:buChar char=""/>
            </a:pPr>
            <a:r>
              <a:rPr lang="en-US" sz="2400" dirty="0">
                <a:effectLst/>
                <a:latin typeface="Aptos" panose="020B0004020202020204" pitchFamily="34" charset="0"/>
                <a:ea typeface="Times New Roman" panose="02020603050405020304" pitchFamily="18" charset="0"/>
                <a:cs typeface="Symbol" pitchFamily="2" charset="2"/>
              </a:rPr>
              <a:t>Know the upcoming Lions International service initiatives.</a:t>
            </a:r>
          </a:p>
          <a:p>
            <a:pPr marL="342900" marR="0" lvl="0" indent="-342900">
              <a:spcBef>
                <a:spcPts val="180"/>
              </a:spcBef>
              <a:spcAft>
                <a:spcPts val="180"/>
              </a:spcAft>
              <a:buFont typeface="Symbol" pitchFamily="2" charset="2"/>
              <a:buChar char=""/>
            </a:pPr>
            <a:r>
              <a:rPr lang="en-US" sz="2400" dirty="0">
                <a:effectLst/>
                <a:latin typeface="Aptos" panose="020B0004020202020204" pitchFamily="34" charset="0"/>
                <a:ea typeface="Times New Roman" panose="02020603050405020304" pitchFamily="18" charset="0"/>
                <a:cs typeface="Symbol" pitchFamily="2" charset="2"/>
              </a:rPr>
              <a:t>Put them on the club calendar early.</a:t>
            </a:r>
          </a:p>
          <a:p>
            <a:pPr marL="342900" marR="0" lvl="0" indent="-342900">
              <a:spcBef>
                <a:spcPts val="180"/>
              </a:spcBef>
              <a:spcAft>
                <a:spcPts val="180"/>
              </a:spcAft>
              <a:buFont typeface="Symbol" pitchFamily="2" charset="2"/>
              <a:buChar char=""/>
            </a:pPr>
            <a:r>
              <a:rPr lang="en-US" sz="2400" dirty="0">
                <a:effectLst/>
                <a:latin typeface="Aptos" panose="020B0004020202020204" pitchFamily="34" charset="0"/>
                <a:ea typeface="Times New Roman" panose="02020603050405020304" pitchFamily="18" charset="0"/>
                <a:cs typeface="Symbol" pitchFamily="2" charset="2"/>
              </a:rPr>
              <a:t>Share them with the Board and membership.</a:t>
            </a:r>
          </a:p>
          <a:p>
            <a:pPr marL="342900" marR="0" lvl="0" indent="-342900">
              <a:spcBef>
                <a:spcPts val="180"/>
              </a:spcBef>
              <a:spcAft>
                <a:spcPts val="180"/>
              </a:spcAft>
              <a:buFont typeface="Symbol" pitchFamily="2" charset="2"/>
              <a:buChar char=""/>
            </a:pPr>
            <a:r>
              <a:rPr lang="en-US" sz="2400" dirty="0">
                <a:effectLst/>
                <a:latin typeface="Aptos" panose="020B0004020202020204" pitchFamily="34" charset="0"/>
                <a:ea typeface="Times New Roman" panose="02020603050405020304" pitchFamily="18" charset="0"/>
                <a:cs typeface="Symbol" pitchFamily="2" charset="2"/>
              </a:rPr>
              <a:t>Encourage members to participate.</a:t>
            </a:r>
          </a:p>
          <a:p>
            <a:pPr marL="342900" marR="0" lvl="0" indent="-342900">
              <a:spcBef>
                <a:spcPts val="180"/>
              </a:spcBef>
              <a:spcAft>
                <a:spcPts val="180"/>
              </a:spcAft>
              <a:buFont typeface="Symbol" pitchFamily="2" charset="2"/>
              <a:buChar char=""/>
            </a:pPr>
            <a:r>
              <a:rPr lang="en-US" sz="2400" dirty="0">
                <a:effectLst/>
                <a:latin typeface="Aptos" panose="020B0004020202020204" pitchFamily="34" charset="0"/>
                <a:ea typeface="Times New Roman" panose="02020603050405020304" pitchFamily="18" charset="0"/>
                <a:cs typeface="Symbol" pitchFamily="2" charset="2"/>
              </a:rPr>
              <a:t>Adapt the initiative to meet a local community need.</a:t>
            </a:r>
          </a:p>
          <a:p>
            <a:pPr marL="342900" marR="0" lvl="0" indent="-342900">
              <a:spcBef>
                <a:spcPts val="180"/>
              </a:spcBef>
              <a:spcAft>
                <a:spcPts val="180"/>
              </a:spcAft>
              <a:buFont typeface="Symbol" pitchFamily="2" charset="2"/>
              <a:buChar char=""/>
            </a:pPr>
            <a:r>
              <a:rPr lang="en-US" sz="2400" dirty="0">
                <a:effectLst/>
                <a:latin typeface="Aptos" panose="020B0004020202020204" pitchFamily="34" charset="0"/>
                <a:ea typeface="Times New Roman" panose="02020603050405020304" pitchFamily="18" charset="0"/>
                <a:cs typeface="Symbol" pitchFamily="2" charset="2"/>
              </a:rPr>
              <a:t>Promote the project.</a:t>
            </a:r>
          </a:p>
          <a:p>
            <a:pPr marL="342900" marR="0" lvl="0" indent="-342900">
              <a:spcBef>
                <a:spcPts val="180"/>
              </a:spcBef>
              <a:spcAft>
                <a:spcPts val="180"/>
              </a:spcAft>
              <a:buFont typeface="Symbol" pitchFamily="2" charset="2"/>
              <a:buChar char=""/>
            </a:pPr>
            <a:r>
              <a:rPr lang="en-US" sz="2400" dirty="0">
                <a:effectLst/>
                <a:latin typeface="Aptos" panose="020B0004020202020204" pitchFamily="34" charset="0"/>
                <a:ea typeface="Times New Roman" panose="02020603050405020304" pitchFamily="18" charset="0"/>
                <a:cs typeface="Symbol" pitchFamily="2" charset="2"/>
              </a:rPr>
              <a:t>Report the service promptly.</a:t>
            </a:r>
          </a:p>
          <a:p>
            <a:pPr marL="342900" marR="0" lvl="0" indent="-342900">
              <a:spcBef>
                <a:spcPts val="180"/>
              </a:spcBef>
              <a:spcAft>
                <a:spcPts val="180"/>
              </a:spcAft>
              <a:buFont typeface="Symbol" pitchFamily="2" charset="2"/>
              <a:buChar char=""/>
            </a:pPr>
            <a:r>
              <a:rPr lang="en-US" sz="2400" dirty="0">
                <a:effectLst/>
                <a:latin typeface="Aptos" panose="020B0004020202020204" pitchFamily="34" charset="0"/>
                <a:ea typeface="Times New Roman" panose="02020603050405020304" pitchFamily="18" charset="0"/>
                <a:cs typeface="Symbol" pitchFamily="2" charset="2"/>
              </a:rPr>
              <a:t>Look for recognition and award opportunities.</a:t>
            </a:r>
          </a:p>
          <a:p>
            <a:pPr marL="342900" marR="0" lvl="0" indent="-342900">
              <a:spcBef>
                <a:spcPts val="180"/>
              </a:spcBef>
              <a:spcAft>
                <a:spcPts val="180"/>
              </a:spcAft>
              <a:buFont typeface="Symbol" pitchFamily="2" charset="2"/>
              <a:buChar char=""/>
            </a:pPr>
            <a:endParaRPr lang="en-US" sz="2400" dirty="0">
              <a:effectLst/>
              <a:latin typeface="Aptos" panose="020B0004020202020204" pitchFamily="34" charset="0"/>
              <a:ea typeface="Times New Roman" panose="02020603050405020304" pitchFamily="18" charset="0"/>
              <a:cs typeface="Symbol" pitchFamily="2" charset="2"/>
            </a:endParaRPr>
          </a:p>
          <a:p>
            <a:pPr marL="76200" marR="304800" indent="0">
              <a:spcBef>
                <a:spcPts val="500"/>
              </a:spcBef>
              <a:spcAft>
                <a:spcPts val="500"/>
              </a:spcAft>
              <a:buNone/>
            </a:pPr>
            <a:r>
              <a:rPr lang="en-US" b="1" dirty="0">
                <a:effectLst/>
                <a:latin typeface="Aptos" panose="020B0004020202020204" pitchFamily="34" charset="0"/>
                <a:ea typeface="Times New Roman" panose="02020603050405020304" pitchFamily="18" charset="0"/>
                <a:cs typeface="Times New Roman" panose="02020603050405020304" pitchFamily="18" charset="0"/>
              </a:rPr>
              <a:t>		Think globally. Serve locally.</a:t>
            </a:r>
            <a:endParaRPr lang="en-US"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306B910C-DED8-1C44-BAA0-60072DF162F6}"/>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856804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C03B2-FF18-145A-4711-A3455020A1B0}"/>
              </a:ext>
            </a:extLst>
          </p:cNvPr>
          <p:cNvSpPr>
            <a:spLocks noGrp="1"/>
          </p:cNvSpPr>
          <p:nvPr>
            <p:ph type="title"/>
          </p:nvPr>
        </p:nvSpPr>
        <p:spPr>
          <a:xfrm>
            <a:off x="1064504" y="365126"/>
            <a:ext cx="10515600" cy="1325563"/>
          </a:xfrm>
        </p:spPr>
        <p:txBody>
          <a:bodyPr/>
          <a:lstStyle/>
          <a:p>
            <a:r>
              <a:rPr lang="en-US" b="1" dirty="0"/>
              <a:t>Community Visibility Through Service</a:t>
            </a:r>
          </a:p>
        </p:txBody>
      </p:sp>
      <p:sp>
        <p:nvSpPr>
          <p:cNvPr id="3" name="Content Placeholder 2">
            <a:extLst>
              <a:ext uri="{FF2B5EF4-FFF2-40B4-BE49-F238E27FC236}">
                <a16:creationId xmlns:a16="http://schemas.microsoft.com/office/drawing/2014/main" id="{EA1A966B-629D-530F-E8C0-95F29C4C8250}"/>
              </a:ext>
            </a:extLst>
          </p:cNvPr>
          <p:cNvSpPr>
            <a:spLocks noGrp="1"/>
          </p:cNvSpPr>
          <p:nvPr>
            <p:ph idx="1"/>
          </p:nvPr>
        </p:nvSpPr>
        <p:spPr/>
        <p:txBody>
          <a:bodyPr>
            <a:normAutofit/>
          </a:bodyPr>
          <a:lstStyle/>
          <a:p>
            <a:pPr marL="0" marR="0">
              <a:spcBef>
                <a:spcPts val="900"/>
              </a:spcBef>
              <a:spcAft>
                <a:spcPts val="900"/>
              </a:spcAft>
            </a:pPr>
            <a:r>
              <a:rPr lang="en-US" dirty="0">
                <a:effectLst/>
                <a:latin typeface="+mj-lt"/>
                <a:ea typeface="Times New Roman" panose="02020603050405020304" pitchFamily="18" charset="0"/>
                <a:cs typeface="Times New Roman" panose="02020603050405020304" pitchFamily="18" charset="0"/>
              </a:rPr>
              <a:t>Before each project, ask:</a:t>
            </a:r>
          </a:p>
          <a:p>
            <a:pPr marL="304800" marR="304800">
              <a:spcBef>
                <a:spcPts val="500"/>
              </a:spcBef>
              <a:spcAft>
                <a:spcPts val="500"/>
              </a:spcAft>
            </a:pPr>
            <a:r>
              <a:rPr lang="en-US" b="1" dirty="0">
                <a:effectLst/>
                <a:latin typeface="+mj-lt"/>
                <a:ea typeface="Times New Roman" panose="02020603050405020304" pitchFamily="18" charset="0"/>
                <a:cs typeface="Times New Roman" panose="02020603050405020304" pitchFamily="18" charset="0"/>
              </a:rPr>
              <a:t>How will people know Lions are doing this?</a:t>
            </a:r>
            <a:endParaRPr lang="en-US" dirty="0">
              <a:effectLst/>
              <a:latin typeface="+mj-lt"/>
              <a:ea typeface="Times New Roman" panose="02020603050405020304" pitchFamily="18" charset="0"/>
              <a:cs typeface="Times New Roman" panose="02020603050405020304" pitchFamily="18" charset="0"/>
            </a:endParaRPr>
          </a:p>
          <a:p>
            <a:pPr marL="0" marR="0">
              <a:spcBef>
                <a:spcPts val="900"/>
              </a:spcBef>
              <a:spcAft>
                <a:spcPts val="900"/>
              </a:spcAft>
            </a:pPr>
            <a:r>
              <a:rPr lang="en-US" dirty="0">
                <a:effectLst/>
                <a:latin typeface="+mj-lt"/>
                <a:ea typeface="Times New Roman" panose="02020603050405020304" pitchFamily="18" charset="0"/>
                <a:cs typeface="Times New Roman" panose="02020603050405020304" pitchFamily="18" charset="0"/>
              </a:rPr>
              <a:t>Use:</a:t>
            </a:r>
          </a:p>
          <a:p>
            <a:pPr marL="342900" marR="0" lvl="0" indent="-342900">
              <a:spcBef>
                <a:spcPts val="180"/>
              </a:spcBef>
              <a:spcAft>
                <a:spcPts val="180"/>
              </a:spcAft>
              <a:buFont typeface="Symbol" pitchFamily="2" charset="2"/>
              <a:buChar char=""/>
            </a:pPr>
            <a:r>
              <a:rPr lang="en-US" dirty="0">
                <a:effectLst/>
                <a:latin typeface="+mj-lt"/>
                <a:ea typeface="Times New Roman" panose="02020603050405020304" pitchFamily="18" charset="0"/>
                <a:cs typeface="Symbol" pitchFamily="2" charset="2"/>
              </a:rPr>
              <a:t>Social media.</a:t>
            </a:r>
          </a:p>
          <a:p>
            <a:pPr marL="342900" marR="0" lvl="0" indent="-342900">
              <a:spcBef>
                <a:spcPts val="180"/>
              </a:spcBef>
              <a:spcAft>
                <a:spcPts val="180"/>
              </a:spcAft>
              <a:buFont typeface="Symbol" pitchFamily="2" charset="2"/>
              <a:buChar char=""/>
            </a:pPr>
            <a:r>
              <a:rPr lang="en-US" dirty="0">
                <a:effectLst/>
                <a:latin typeface="+mj-lt"/>
                <a:ea typeface="Times New Roman" panose="02020603050405020304" pitchFamily="18" charset="0"/>
                <a:cs typeface="Symbol" pitchFamily="2" charset="2"/>
              </a:rPr>
              <a:t>Community calendars.</a:t>
            </a:r>
          </a:p>
          <a:p>
            <a:pPr marL="342900" marR="0" lvl="0" indent="-342900">
              <a:spcBef>
                <a:spcPts val="180"/>
              </a:spcBef>
              <a:spcAft>
                <a:spcPts val="180"/>
              </a:spcAft>
              <a:buFont typeface="Symbol" pitchFamily="2" charset="2"/>
              <a:buChar char=""/>
            </a:pPr>
            <a:r>
              <a:rPr lang="en-US" dirty="0">
                <a:effectLst/>
                <a:latin typeface="+mj-lt"/>
                <a:ea typeface="Times New Roman" panose="02020603050405020304" pitchFamily="18" charset="0"/>
                <a:cs typeface="Symbol" pitchFamily="2" charset="2"/>
              </a:rPr>
              <a:t>Partner communications.</a:t>
            </a:r>
          </a:p>
          <a:p>
            <a:pPr marL="342900" marR="0" lvl="0" indent="-342900">
              <a:spcBef>
                <a:spcPts val="180"/>
              </a:spcBef>
              <a:spcAft>
                <a:spcPts val="180"/>
              </a:spcAft>
              <a:buFont typeface="Symbol" pitchFamily="2" charset="2"/>
              <a:buChar char=""/>
            </a:pPr>
            <a:r>
              <a:rPr lang="en-US" dirty="0">
                <a:effectLst/>
                <a:latin typeface="+mj-lt"/>
                <a:ea typeface="Times New Roman" panose="02020603050405020304" pitchFamily="18" charset="0"/>
                <a:cs typeface="Symbol" pitchFamily="2" charset="2"/>
              </a:rPr>
              <a:t>Local media.</a:t>
            </a:r>
          </a:p>
          <a:p>
            <a:pPr marL="342900" marR="0" lvl="0" indent="-342900">
              <a:spcBef>
                <a:spcPts val="180"/>
              </a:spcBef>
              <a:spcAft>
                <a:spcPts val="180"/>
              </a:spcAft>
              <a:buFont typeface="Symbol" pitchFamily="2" charset="2"/>
              <a:buChar char=""/>
            </a:pPr>
            <a:r>
              <a:rPr lang="en-US" dirty="0">
                <a:effectLst/>
                <a:latin typeface="+mj-lt"/>
                <a:ea typeface="Times New Roman" panose="02020603050405020304" pitchFamily="18" charset="0"/>
                <a:cs typeface="Symbol" pitchFamily="2" charset="2"/>
              </a:rPr>
              <a:t>Club websites.</a:t>
            </a:r>
          </a:p>
          <a:p>
            <a:pPr marL="342900" marR="0" lvl="0" indent="-342900">
              <a:spcBef>
                <a:spcPts val="180"/>
              </a:spcBef>
              <a:spcAft>
                <a:spcPts val="180"/>
              </a:spcAft>
              <a:buFont typeface="Symbol" pitchFamily="2" charset="2"/>
              <a:buChar char=""/>
            </a:pPr>
            <a:r>
              <a:rPr lang="en-US" dirty="0">
                <a:effectLst/>
                <a:latin typeface="+mj-lt"/>
                <a:ea typeface="Times New Roman" panose="02020603050405020304" pitchFamily="18" charset="0"/>
                <a:cs typeface="Symbol" pitchFamily="2" charset="2"/>
              </a:rPr>
              <a:t>Member networks.</a:t>
            </a:r>
          </a:p>
          <a:p>
            <a:endParaRPr lang="en-US" dirty="0"/>
          </a:p>
        </p:txBody>
      </p:sp>
      <p:pic>
        <p:nvPicPr>
          <p:cNvPr id="4" name="Picture 3">
            <a:extLst>
              <a:ext uri="{FF2B5EF4-FFF2-40B4-BE49-F238E27FC236}">
                <a16:creationId xmlns:a16="http://schemas.microsoft.com/office/drawing/2014/main" id="{6BF8EFA7-9F4E-3CD0-F24F-9569F6CD3529}"/>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1343468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1384E-920B-FD55-EF63-ED4F9DE41744}"/>
              </a:ext>
            </a:extLst>
          </p:cNvPr>
          <p:cNvSpPr>
            <a:spLocks noGrp="1"/>
          </p:cNvSpPr>
          <p:nvPr>
            <p:ph type="title"/>
          </p:nvPr>
        </p:nvSpPr>
        <p:spPr/>
        <p:txBody>
          <a:bodyPr/>
          <a:lstStyle/>
          <a:p>
            <a:r>
              <a:rPr lang="en-US" b="1" dirty="0"/>
              <a:t>Community Visibility Through Service</a:t>
            </a:r>
            <a:endParaRPr lang="en-US" dirty="0"/>
          </a:p>
        </p:txBody>
      </p:sp>
      <p:sp>
        <p:nvSpPr>
          <p:cNvPr id="3" name="Content Placeholder 2">
            <a:extLst>
              <a:ext uri="{FF2B5EF4-FFF2-40B4-BE49-F238E27FC236}">
                <a16:creationId xmlns:a16="http://schemas.microsoft.com/office/drawing/2014/main" id="{E19C8364-0113-C3DE-B53F-57F8B108FA0A}"/>
              </a:ext>
            </a:extLst>
          </p:cNvPr>
          <p:cNvSpPr>
            <a:spLocks noGrp="1"/>
          </p:cNvSpPr>
          <p:nvPr>
            <p:ph idx="1"/>
          </p:nvPr>
        </p:nvSpPr>
        <p:spPr/>
        <p:txBody>
          <a:bodyPr>
            <a:normAutofit/>
          </a:bodyPr>
          <a:lstStyle/>
          <a:p>
            <a:pPr marL="0" marR="0" indent="0">
              <a:spcBef>
                <a:spcPts val="900"/>
              </a:spcBef>
              <a:spcAft>
                <a:spcPts val="900"/>
              </a:spcAft>
              <a:buNone/>
            </a:pPr>
            <a:r>
              <a:rPr lang="en-US" dirty="0">
                <a:effectLst/>
                <a:latin typeface="+mj-lt"/>
                <a:ea typeface="Times New Roman" panose="02020603050405020304" pitchFamily="18" charset="0"/>
                <a:cs typeface="Times New Roman" panose="02020603050405020304" pitchFamily="18" charset="0"/>
              </a:rPr>
              <a:t>After the project, tell the story.   A strong service post answers:</a:t>
            </a:r>
          </a:p>
          <a:p>
            <a:pPr marL="342900" marR="0" lvl="0" indent="-342900">
              <a:spcBef>
                <a:spcPts val="180"/>
              </a:spcBef>
              <a:spcAft>
                <a:spcPts val="180"/>
              </a:spcAft>
              <a:buFont typeface="+mj-lt"/>
              <a:buAutoNum type="arabicPeriod"/>
            </a:pPr>
            <a:r>
              <a:rPr lang="en-US" b="1" dirty="0">
                <a:effectLst/>
                <a:latin typeface="+mj-lt"/>
                <a:ea typeface="Times New Roman" panose="02020603050405020304" pitchFamily="18" charset="0"/>
                <a:cs typeface="Times New Roman" panose="02020603050405020304" pitchFamily="18" charset="0"/>
              </a:rPr>
              <a:t>What was the community need?</a:t>
            </a:r>
            <a:endParaRPr lang="en-US" dirty="0">
              <a:effectLst/>
              <a:latin typeface="+mj-lt"/>
              <a:ea typeface="Times New Roman" panose="02020603050405020304" pitchFamily="18" charset="0"/>
              <a:cs typeface="Times New Roman" panose="02020603050405020304" pitchFamily="18" charset="0"/>
            </a:endParaRPr>
          </a:p>
          <a:p>
            <a:pPr marL="342900" marR="0" lvl="0" indent="-342900">
              <a:spcBef>
                <a:spcPts val="180"/>
              </a:spcBef>
              <a:spcAft>
                <a:spcPts val="180"/>
              </a:spcAft>
              <a:buFont typeface="+mj-lt"/>
              <a:buAutoNum type="arabicPeriod"/>
            </a:pPr>
            <a:r>
              <a:rPr lang="en-US" b="1" dirty="0">
                <a:effectLst/>
                <a:latin typeface="+mj-lt"/>
                <a:ea typeface="Times New Roman" panose="02020603050405020304" pitchFamily="18" charset="0"/>
                <a:cs typeface="Times New Roman" panose="02020603050405020304" pitchFamily="18" charset="0"/>
              </a:rPr>
              <a:t>What did Lions do?</a:t>
            </a:r>
            <a:endParaRPr lang="en-US" dirty="0">
              <a:effectLst/>
              <a:latin typeface="+mj-lt"/>
              <a:ea typeface="Times New Roman" panose="02020603050405020304" pitchFamily="18" charset="0"/>
              <a:cs typeface="Times New Roman" panose="02020603050405020304" pitchFamily="18" charset="0"/>
            </a:endParaRPr>
          </a:p>
          <a:p>
            <a:pPr marL="342900" marR="0" lvl="0" indent="-342900">
              <a:spcBef>
                <a:spcPts val="180"/>
              </a:spcBef>
              <a:spcAft>
                <a:spcPts val="180"/>
              </a:spcAft>
              <a:buFont typeface="+mj-lt"/>
              <a:buAutoNum type="arabicPeriod"/>
            </a:pPr>
            <a:r>
              <a:rPr lang="en-US" b="1" dirty="0">
                <a:effectLst/>
                <a:latin typeface="+mj-lt"/>
                <a:ea typeface="Times New Roman" panose="02020603050405020304" pitchFamily="18" charset="0"/>
                <a:cs typeface="Times New Roman" panose="02020603050405020304" pitchFamily="18" charset="0"/>
              </a:rPr>
              <a:t>Who benefited?</a:t>
            </a:r>
            <a:endParaRPr lang="en-US" dirty="0">
              <a:effectLst/>
              <a:latin typeface="+mj-lt"/>
              <a:ea typeface="Times New Roman" panose="02020603050405020304" pitchFamily="18" charset="0"/>
              <a:cs typeface="Times New Roman" panose="02020603050405020304" pitchFamily="18" charset="0"/>
            </a:endParaRPr>
          </a:p>
          <a:p>
            <a:pPr marL="342900" marR="0" lvl="0" indent="-342900">
              <a:spcBef>
                <a:spcPts val="180"/>
              </a:spcBef>
              <a:spcAft>
                <a:spcPts val="180"/>
              </a:spcAft>
              <a:buFont typeface="+mj-lt"/>
              <a:buAutoNum type="arabicPeriod"/>
            </a:pPr>
            <a:r>
              <a:rPr lang="en-US" b="1" dirty="0">
                <a:effectLst/>
                <a:latin typeface="+mj-lt"/>
                <a:ea typeface="Times New Roman" panose="02020603050405020304" pitchFamily="18" charset="0"/>
                <a:cs typeface="Times New Roman" panose="02020603050405020304" pitchFamily="18" charset="0"/>
              </a:rPr>
              <a:t>What was the impact?</a:t>
            </a:r>
            <a:endParaRPr lang="en-US" dirty="0">
              <a:effectLst/>
              <a:latin typeface="+mj-lt"/>
              <a:ea typeface="Times New Roman" panose="02020603050405020304" pitchFamily="18" charset="0"/>
              <a:cs typeface="Times New Roman" panose="02020603050405020304" pitchFamily="18" charset="0"/>
            </a:endParaRPr>
          </a:p>
          <a:p>
            <a:pPr marL="342900" marR="0" lvl="0" indent="-342900">
              <a:spcBef>
                <a:spcPts val="180"/>
              </a:spcBef>
              <a:spcAft>
                <a:spcPts val="180"/>
              </a:spcAft>
              <a:buFont typeface="+mj-lt"/>
              <a:buAutoNum type="arabicPeriod"/>
            </a:pPr>
            <a:r>
              <a:rPr lang="en-US" b="1" dirty="0">
                <a:effectLst/>
                <a:latin typeface="+mj-lt"/>
                <a:ea typeface="Times New Roman" panose="02020603050405020304" pitchFamily="18" charset="0"/>
                <a:cs typeface="Times New Roman" panose="02020603050405020304" pitchFamily="18" charset="0"/>
              </a:rPr>
              <a:t>How can others get involved?</a:t>
            </a:r>
            <a:endParaRPr lang="en-US" dirty="0">
              <a:effectLst/>
              <a:latin typeface="+mj-lt"/>
              <a:ea typeface="Times New Roman" panose="02020603050405020304" pitchFamily="18" charset="0"/>
              <a:cs typeface="Times New Roman" panose="02020603050405020304" pitchFamily="18" charset="0"/>
            </a:endParaRPr>
          </a:p>
          <a:p>
            <a:pPr marL="304800" marR="304800">
              <a:spcBef>
                <a:spcPts val="500"/>
              </a:spcBef>
              <a:spcAft>
                <a:spcPts val="500"/>
              </a:spcAft>
            </a:pPr>
            <a:endParaRPr lang="en-US" b="1" dirty="0">
              <a:effectLst/>
              <a:latin typeface="+mj-lt"/>
              <a:ea typeface="Times New Roman" panose="02020603050405020304" pitchFamily="18" charset="0"/>
              <a:cs typeface="Times New Roman" panose="02020603050405020304" pitchFamily="18" charset="0"/>
            </a:endParaRPr>
          </a:p>
          <a:p>
            <a:pPr marL="76200" marR="304800" indent="0">
              <a:spcBef>
                <a:spcPts val="500"/>
              </a:spcBef>
              <a:spcAft>
                <a:spcPts val="500"/>
              </a:spcAft>
              <a:buNone/>
            </a:pPr>
            <a:r>
              <a:rPr lang="en-US" b="1" dirty="0">
                <a:effectLst/>
                <a:latin typeface="+mj-lt"/>
                <a:ea typeface="Times New Roman" panose="02020603050405020304" pitchFamily="18" charset="0"/>
                <a:cs typeface="Times New Roman" panose="02020603050405020304" pitchFamily="18" charset="0"/>
              </a:rPr>
              <a:t>Do not simply post a picture of Lions standing together. Tell the story of why the service mattered.</a:t>
            </a:r>
          </a:p>
          <a:p>
            <a:endParaRPr lang="en-US" dirty="0">
              <a:latin typeface="+mj-lt"/>
            </a:endParaRPr>
          </a:p>
        </p:txBody>
      </p:sp>
      <p:pic>
        <p:nvPicPr>
          <p:cNvPr id="4" name="Picture 3">
            <a:extLst>
              <a:ext uri="{FF2B5EF4-FFF2-40B4-BE49-F238E27FC236}">
                <a16:creationId xmlns:a16="http://schemas.microsoft.com/office/drawing/2014/main" id="{1BE17881-50DD-B6F2-86F0-555C7036F835}"/>
              </a:ext>
            </a:extLst>
          </p:cNvPr>
          <p:cNvPicPr>
            <a:picLocks noChangeAspect="1"/>
          </p:cNvPicPr>
          <p:nvPr/>
        </p:nvPicPr>
        <p:blipFill>
          <a:blip r:embed="rId2"/>
          <a:stretch>
            <a:fillRect/>
          </a:stretch>
        </p:blipFill>
        <p:spPr>
          <a:xfrm>
            <a:off x="9959545" y="384211"/>
            <a:ext cx="1167951" cy="130647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602820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075CC0B-4515-1C5A-6CD3-429782B599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B2523D-7188-D9B1-D10D-5908729130BA}"/>
              </a:ext>
            </a:extLst>
          </p:cNvPr>
          <p:cNvSpPr>
            <a:spLocks noGrp="1"/>
          </p:cNvSpPr>
          <p:nvPr>
            <p:ph type="title"/>
          </p:nvPr>
        </p:nvSpPr>
        <p:spPr/>
        <p:txBody>
          <a:bodyPr>
            <a:normAutofit/>
          </a:bodyPr>
          <a:lstStyle/>
          <a:p>
            <a:r>
              <a:rPr lang="en-US" sz="4800" b="1" dirty="0"/>
              <a:t>Lions Virtual AI Models &amp; Service</a:t>
            </a:r>
          </a:p>
        </p:txBody>
      </p:sp>
      <p:pic>
        <p:nvPicPr>
          <p:cNvPr id="6" name="Content Placeholder 5">
            <a:extLst>
              <a:ext uri="{FF2B5EF4-FFF2-40B4-BE49-F238E27FC236}">
                <a16:creationId xmlns:a16="http://schemas.microsoft.com/office/drawing/2014/main" id="{506C7EC2-0C42-C7A0-E73D-AC2B44183693}"/>
              </a:ext>
            </a:extLst>
          </p:cNvPr>
          <p:cNvPicPr>
            <a:picLocks noGrp="1" noChangeAspect="1"/>
          </p:cNvPicPr>
          <p:nvPr>
            <p:ph idx="1"/>
          </p:nvPr>
        </p:nvPicPr>
        <p:blipFill>
          <a:blip r:embed="rId2"/>
          <a:stretch>
            <a:fillRect/>
          </a:stretch>
        </p:blipFill>
        <p:spPr>
          <a:xfrm>
            <a:off x="838200" y="1909865"/>
            <a:ext cx="10515600" cy="4182857"/>
          </a:xfrm>
          <a:prstGeom prst="rect">
            <a:avLst/>
          </a:prstGeom>
        </p:spPr>
      </p:pic>
      <p:pic>
        <p:nvPicPr>
          <p:cNvPr id="4" name="Picture 3">
            <a:extLst>
              <a:ext uri="{FF2B5EF4-FFF2-40B4-BE49-F238E27FC236}">
                <a16:creationId xmlns:a16="http://schemas.microsoft.com/office/drawing/2014/main" id="{E5B550A3-0A5F-0044-638D-01A47E7F8EF9}"/>
              </a:ext>
            </a:extLst>
          </p:cNvPr>
          <p:cNvPicPr>
            <a:picLocks noChangeAspect="1"/>
          </p:cNvPicPr>
          <p:nvPr/>
        </p:nvPicPr>
        <p:blipFill>
          <a:blip r:embed="rId3"/>
          <a:stretch>
            <a:fillRect/>
          </a:stretch>
        </p:blipFill>
        <p:spPr>
          <a:xfrm>
            <a:off x="9959545" y="384211"/>
            <a:ext cx="1167951" cy="1306478"/>
          </a:xfrm>
          <a:prstGeom prst="rect">
            <a:avLst/>
          </a:prstGeom>
        </p:spPr>
      </p:pic>
      <p:sp>
        <p:nvSpPr>
          <p:cNvPr id="7" name="TextBox 6">
            <a:extLst>
              <a:ext uri="{FF2B5EF4-FFF2-40B4-BE49-F238E27FC236}">
                <a16:creationId xmlns:a16="http://schemas.microsoft.com/office/drawing/2014/main" id="{3EF9CF0A-A7A4-627A-15A4-6791FBC01A3C}"/>
              </a:ext>
            </a:extLst>
          </p:cNvPr>
          <p:cNvSpPr txBox="1"/>
          <p:nvPr/>
        </p:nvSpPr>
        <p:spPr>
          <a:xfrm>
            <a:off x="838200" y="6220405"/>
            <a:ext cx="10457158" cy="369332"/>
          </a:xfrm>
          <a:prstGeom prst="rect">
            <a:avLst/>
          </a:prstGeom>
          <a:solidFill>
            <a:srgbClr val="FFCF01"/>
          </a:solidFill>
        </p:spPr>
        <p:txBody>
          <a:bodyPr wrap="none" rtlCol="0">
            <a:spAutoFit/>
          </a:bodyPr>
          <a:lstStyle/>
          <a:p>
            <a:r>
              <a:rPr lang="en-US" dirty="0"/>
              <a:t>LionsVirtual.org Models can assist Service Chairs with planning, collaboration, executing and reporting Service</a:t>
            </a:r>
          </a:p>
        </p:txBody>
      </p:sp>
    </p:spTree>
    <p:extLst>
      <p:ext uri="{BB962C8B-B14F-4D97-AF65-F5344CB8AC3E}">
        <p14:creationId xmlns:p14="http://schemas.microsoft.com/office/powerpoint/2010/main" val="5573897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DD88A-196F-58D3-AB53-485DA79DDBF1}"/>
              </a:ext>
            </a:extLst>
          </p:cNvPr>
          <p:cNvSpPr>
            <a:spLocks noGrp="1"/>
          </p:cNvSpPr>
          <p:nvPr>
            <p:ph type="title"/>
          </p:nvPr>
        </p:nvSpPr>
        <p:spPr/>
        <p:txBody>
          <a:bodyPr/>
          <a:lstStyle/>
          <a:p>
            <a:r>
              <a:rPr lang="en-US" b="1" dirty="0"/>
              <a:t>	Remember to Celebrate Service </a:t>
            </a:r>
            <a:br>
              <a:rPr lang="en-US" b="1" dirty="0"/>
            </a:br>
            <a:r>
              <a:rPr lang="en-US" b="1" dirty="0"/>
              <a:t>		and Your Successes!!</a:t>
            </a:r>
          </a:p>
        </p:txBody>
      </p:sp>
      <p:sp>
        <p:nvSpPr>
          <p:cNvPr id="3" name="Content Placeholder 2">
            <a:extLst>
              <a:ext uri="{FF2B5EF4-FFF2-40B4-BE49-F238E27FC236}">
                <a16:creationId xmlns:a16="http://schemas.microsoft.com/office/drawing/2014/main" id="{F84F7603-FC87-1005-448F-39B38A574F33}"/>
              </a:ext>
            </a:extLst>
          </p:cNvPr>
          <p:cNvSpPr>
            <a:spLocks noGrp="1"/>
          </p:cNvSpPr>
          <p:nvPr>
            <p:ph idx="1"/>
          </p:nvPr>
        </p:nvSpPr>
        <p:spPr/>
        <p:txBody>
          <a:bodyPr/>
          <a:lstStyle/>
          <a:p>
            <a:endParaRPr lang="en-US" dirty="0"/>
          </a:p>
          <a:p>
            <a:r>
              <a:rPr lang="en-US" dirty="0"/>
              <a:t>Member Awards – Lion of the Year; Recommendations to the District Governor</a:t>
            </a:r>
          </a:p>
          <a:p>
            <a:r>
              <a:rPr lang="en-US" dirty="0"/>
              <a:t>Club Excellence Award</a:t>
            </a:r>
          </a:p>
          <a:p>
            <a:r>
              <a:rPr lang="en-US" dirty="0"/>
              <a:t>LCI Kindness Matters Service Award (KMSA)</a:t>
            </a:r>
          </a:p>
          <a:p>
            <a:r>
              <a:rPr lang="en-US" dirty="0"/>
              <a:t>LOVF Humanitarian Award</a:t>
            </a:r>
          </a:p>
        </p:txBody>
      </p:sp>
      <p:pic>
        <p:nvPicPr>
          <p:cNvPr id="4" name="Picture 3">
            <a:extLst>
              <a:ext uri="{FF2B5EF4-FFF2-40B4-BE49-F238E27FC236}">
                <a16:creationId xmlns:a16="http://schemas.microsoft.com/office/drawing/2014/main" id="{5D03C3D0-44A0-E76F-EB5D-BBBBCE3AB3AF}"/>
              </a:ext>
            </a:extLst>
          </p:cNvPr>
          <p:cNvPicPr>
            <a:picLocks noChangeAspect="1"/>
          </p:cNvPicPr>
          <p:nvPr/>
        </p:nvPicPr>
        <p:blipFill>
          <a:blip r:embed="rId2"/>
          <a:stretch>
            <a:fillRect/>
          </a:stretch>
        </p:blipFill>
        <p:spPr>
          <a:xfrm>
            <a:off x="9959545" y="384211"/>
            <a:ext cx="1167951" cy="1306478"/>
          </a:xfrm>
          <a:prstGeom prst="rect">
            <a:avLst/>
          </a:prstGeom>
        </p:spPr>
      </p:pic>
      <p:pic>
        <p:nvPicPr>
          <p:cNvPr id="10" name="Picture 4" descr="LOVFHRpic">
            <a:extLst>
              <a:ext uri="{FF2B5EF4-FFF2-40B4-BE49-F238E27FC236}">
                <a16:creationId xmlns:a16="http://schemas.microsoft.com/office/drawing/2014/main" id="{8E631C00-6CCD-4F1F-0B58-03FF853AB7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5907" y="4848900"/>
            <a:ext cx="2467232" cy="18087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91B4711-2843-8990-ACD9-DBC749EC984B}"/>
              </a:ext>
            </a:extLst>
          </p:cNvPr>
          <p:cNvPicPr>
            <a:picLocks noChangeAspect="1"/>
          </p:cNvPicPr>
          <p:nvPr/>
        </p:nvPicPr>
        <p:blipFill>
          <a:blip r:embed="rId4"/>
          <a:stretch>
            <a:fillRect/>
          </a:stretch>
        </p:blipFill>
        <p:spPr>
          <a:xfrm>
            <a:off x="5450531" y="4740337"/>
            <a:ext cx="1820587" cy="1992168"/>
          </a:xfrm>
          <a:prstGeom prst="rect">
            <a:avLst/>
          </a:prstGeom>
        </p:spPr>
      </p:pic>
      <p:pic>
        <p:nvPicPr>
          <p:cNvPr id="11" name="Picture 10">
            <a:extLst>
              <a:ext uri="{FF2B5EF4-FFF2-40B4-BE49-F238E27FC236}">
                <a16:creationId xmlns:a16="http://schemas.microsoft.com/office/drawing/2014/main" id="{6C6CE3C2-2B0D-A7F0-15F0-180BFCDBD670}"/>
              </a:ext>
            </a:extLst>
          </p:cNvPr>
          <p:cNvPicPr>
            <a:picLocks noChangeAspect="1"/>
          </p:cNvPicPr>
          <p:nvPr/>
        </p:nvPicPr>
        <p:blipFill>
          <a:blip r:embed="rId5"/>
          <a:stretch>
            <a:fillRect/>
          </a:stretch>
        </p:blipFill>
        <p:spPr>
          <a:xfrm>
            <a:off x="8998511" y="3429000"/>
            <a:ext cx="2213589" cy="3320384"/>
          </a:xfrm>
          <a:prstGeom prst="rect">
            <a:avLst/>
          </a:prstGeom>
        </p:spPr>
      </p:pic>
    </p:spTree>
    <p:extLst>
      <p:ext uri="{BB962C8B-B14F-4D97-AF65-F5344CB8AC3E}">
        <p14:creationId xmlns:p14="http://schemas.microsoft.com/office/powerpoint/2010/main" val="4864810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58AEE19D-51B4-429E-5867-A7F3F43584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481949-5A3D-B265-DD9E-BFDF942BA38B}"/>
              </a:ext>
            </a:extLst>
          </p:cNvPr>
          <p:cNvSpPr>
            <a:spLocks noGrp="1"/>
          </p:cNvSpPr>
          <p:nvPr>
            <p:ph type="title"/>
          </p:nvPr>
        </p:nvSpPr>
        <p:spPr/>
        <p:txBody>
          <a:bodyPr>
            <a:normAutofit/>
          </a:bodyPr>
          <a:lstStyle/>
          <a:p>
            <a:r>
              <a:rPr lang="en-US" sz="4000" b="1" dirty="0"/>
              <a:t>Kindness Matters Service Award Deadlines</a:t>
            </a:r>
          </a:p>
        </p:txBody>
      </p:sp>
      <p:sp>
        <p:nvSpPr>
          <p:cNvPr id="3" name="Content Placeholder 2">
            <a:extLst>
              <a:ext uri="{FF2B5EF4-FFF2-40B4-BE49-F238E27FC236}">
                <a16:creationId xmlns:a16="http://schemas.microsoft.com/office/drawing/2014/main" id="{680BD28F-B2DF-6009-C193-72014C34642E}"/>
              </a:ext>
            </a:extLst>
          </p:cNvPr>
          <p:cNvSpPr>
            <a:spLocks noGrp="1"/>
          </p:cNvSpPr>
          <p:nvPr>
            <p:ph idx="1"/>
          </p:nvPr>
        </p:nvSpPr>
        <p:spPr>
          <a:xfrm>
            <a:off x="611896" y="2122451"/>
            <a:ext cx="10515600" cy="4351338"/>
          </a:xfrm>
        </p:spPr>
        <p:txBody>
          <a:bodyPr>
            <a:normAutofit fontScale="92500"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The primary submission deadline for the </a:t>
            </a: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Kindness Matters Service Award</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at the club level is </a:t>
            </a: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February 28</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The evaluation and filtering process moves through several distinct deadlines as the nomination progresses up the organizational ladder: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Nomination Timeline</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q"/>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 February 28:</a:t>
            </a: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Deadline for </a:t>
            </a: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Lions and Leo Clubs</a:t>
            </a: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to submit their finalized nomination form to their District.</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q"/>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 March 31:</a:t>
            </a: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Deadline for the </a:t>
            </a: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District Cabinet</a:t>
            </a: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(D-GST coordinators) to select one winning project to move forward.</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q"/>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 April 30:</a:t>
            </a: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Deadline for the </a:t>
            </a: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Multiple District Council of Governors</a:t>
            </a: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(MD-GST coordinators) to vote and submit their single finalist to Lions International.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Key Rules for the 2026–2027 Term</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q"/>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 Project Window:</a:t>
            </a: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Service projects must have taken place between </a:t>
            </a: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July 1, 2025, and February 27, 2027</a:t>
            </a: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685800" marR="0" lvl="1" indent="-228600" algn="l" defTabSz="914400" rtl="0" eaLnBrk="1" fontAlgn="auto" latinLnBrk="0" hangingPunct="1">
              <a:lnSpc>
                <a:spcPct val="90000"/>
              </a:lnSpc>
              <a:spcBef>
                <a:spcPts val="500"/>
              </a:spcBef>
              <a:spcAft>
                <a:spcPts val="0"/>
              </a:spcAft>
              <a:buClrTx/>
              <a:buSzTx/>
              <a:buFont typeface="Wingdings" panose="05000000000000000000" pitchFamily="2" charset="2"/>
              <a:buChar char="q"/>
              <a:tabLst/>
              <a:defRPr/>
            </a:pPr>
            <a:r>
              <a:rPr kumimoji="0" lang="en-US" sz="1900" b="1" i="0" u="none" strike="noStrike" kern="1200" cap="none" spc="0" normalizeH="0" baseline="0" noProof="0" dirty="0">
                <a:ln>
                  <a:noFill/>
                </a:ln>
                <a:solidFill>
                  <a:prstClr val="black"/>
                </a:solidFill>
                <a:effectLst/>
                <a:uLnTx/>
                <a:uFillTx/>
                <a:latin typeface="Calibri" panose="020F0502020204030204"/>
                <a:ea typeface="+mn-ea"/>
                <a:cs typeface="+mn-cs"/>
              </a:rPr>
              <a:t> Portal Entry:</a:t>
            </a: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 Your project must be fully logged and reported within the official Lion Portal before submitting the nomination. </a:t>
            </a:r>
          </a:p>
          <a:p>
            <a:pPr marL="0" indent="0">
              <a:buNone/>
            </a:pPr>
            <a:endParaRPr lang="en-US" sz="9600" i="1" dirty="0"/>
          </a:p>
        </p:txBody>
      </p:sp>
      <p:pic>
        <p:nvPicPr>
          <p:cNvPr id="4" name="Picture 3">
            <a:extLst>
              <a:ext uri="{FF2B5EF4-FFF2-40B4-BE49-F238E27FC236}">
                <a16:creationId xmlns:a16="http://schemas.microsoft.com/office/drawing/2014/main" id="{04C25C3D-E899-19BD-FDD8-2AB0F362F739}"/>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3767248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F422E-D445-C35B-BB9F-A97223B65F68}"/>
              </a:ext>
            </a:extLst>
          </p:cNvPr>
          <p:cNvSpPr>
            <a:spLocks noGrp="1"/>
          </p:cNvSpPr>
          <p:nvPr>
            <p:ph type="title"/>
          </p:nvPr>
        </p:nvSpPr>
        <p:spPr/>
        <p:txBody>
          <a:bodyPr/>
          <a:lstStyle/>
          <a:p>
            <a:r>
              <a:rPr lang="en-US" dirty="0"/>
              <a:t>	Why Recognition Matters</a:t>
            </a:r>
          </a:p>
        </p:txBody>
      </p:sp>
      <p:sp>
        <p:nvSpPr>
          <p:cNvPr id="3" name="Content Placeholder 2">
            <a:extLst>
              <a:ext uri="{FF2B5EF4-FFF2-40B4-BE49-F238E27FC236}">
                <a16:creationId xmlns:a16="http://schemas.microsoft.com/office/drawing/2014/main" id="{0541DE5D-F58D-8717-BAD9-FB23ED8307C0}"/>
              </a:ext>
            </a:extLst>
          </p:cNvPr>
          <p:cNvSpPr>
            <a:spLocks noGrp="1"/>
          </p:cNvSpPr>
          <p:nvPr>
            <p:ph idx="1"/>
          </p:nvPr>
        </p:nvSpPr>
        <p:spPr/>
        <p:txBody>
          <a:bodyPr>
            <a:normAutofit/>
          </a:bodyPr>
          <a:lstStyle/>
          <a:p>
            <a:pPr marL="0" marR="0" indent="0">
              <a:spcBef>
                <a:spcPts val="900"/>
              </a:spcBef>
              <a:spcAft>
                <a:spcPts val="900"/>
              </a:spcAft>
              <a:buNone/>
            </a:pPr>
            <a:r>
              <a:rPr lang="en-US" sz="3200" dirty="0">
                <a:effectLst/>
                <a:latin typeface="+mj-lt"/>
                <a:ea typeface="Times New Roman" panose="02020603050405020304" pitchFamily="18" charset="0"/>
                <a:cs typeface="Times New Roman" panose="02020603050405020304" pitchFamily="18" charset="0"/>
              </a:rPr>
              <a:t>Recognition can:</a:t>
            </a:r>
          </a:p>
          <a:p>
            <a:pPr marL="800100" lvl="1" indent="-342900">
              <a:spcBef>
                <a:spcPts val="180"/>
              </a:spcBef>
              <a:spcAft>
                <a:spcPts val="180"/>
              </a:spcAft>
              <a:buFont typeface="Symbol" pitchFamily="2" charset="2"/>
              <a:buChar char=""/>
            </a:pPr>
            <a:r>
              <a:rPr lang="en-US" dirty="0">
                <a:effectLst/>
                <a:latin typeface="+mj-lt"/>
                <a:ea typeface="Times New Roman" panose="02020603050405020304" pitchFamily="18" charset="0"/>
                <a:cs typeface="Symbol" pitchFamily="2" charset="2"/>
              </a:rPr>
              <a:t>Celebrate members’ efforts.</a:t>
            </a:r>
          </a:p>
          <a:p>
            <a:pPr marL="800100" lvl="1" indent="-342900">
              <a:spcBef>
                <a:spcPts val="180"/>
              </a:spcBef>
              <a:spcAft>
                <a:spcPts val="180"/>
              </a:spcAft>
              <a:buFont typeface="Symbol" pitchFamily="2" charset="2"/>
              <a:buChar char=""/>
            </a:pPr>
            <a:r>
              <a:rPr lang="en-US" dirty="0">
                <a:effectLst/>
                <a:latin typeface="+mj-lt"/>
                <a:ea typeface="Times New Roman" panose="02020603050405020304" pitchFamily="18" charset="0"/>
                <a:cs typeface="Symbol" pitchFamily="2" charset="2"/>
              </a:rPr>
              <a:t>Encourage continued participation.</a:t>
            </a:r>
          </a:p>
          <a:p>
            <a:pPr marL="800100" lvl="1" indent="-342900">
              <a:spcBef>
                <a:spcPts val="180"/>
              </a:spcBef>
              <a:spcAft>
                <a:spcPts val="180"/>
              </a:spcAft>
              <a:buFont typeface="Symbol" pitchFamily="2" charset="2"/>
              <a:buChar char=""/>
            </a:pPr>
            <a:r>
              <a:rPr lang="en-US" dirty="0">
                <a:effectLst/>
                <a:latin typeface="+mj-lt"/>
                <a:ea typeface="Times New Roman" panose="02020603050405020304" pitchFamily="18" charset="0"/>
                <a:cs typeface="Symbol" pitchFamily="2" charset="2"/>
              </a:rPr>
              <a:t>Create pride in the club.</a:t>
            </a:r>
          </a:p>
          <a:p>
            <a:pPr marL="800100" lvl="1" indent="-342900">
              <a:spcBef>
                <a:spcPts val="180"/>
              </a:spcBef>
              <a:spcAft>
                <a:spcPts val="180"/>
              </a:spcAft>
              <a:buFont typeface="Symbol" pitchFamily="2" charset="2"/>
              <a:buChar char=""/>
            </a:pPr>
            <a:r>
              <a:rPr lang="en-US" dirty="0">
                <a:effectLst/>
                <a:latin typeface="+mj-lt"/>
                <a:ea typeface="Times New Roman" panose="02020603050405020304" pitchFamily="18" charset="0"/>
                <a:cs typeface="Symbol" pitchFamily="2" charset="2"/>
              </a:rPr>
              <a:t>Highlight successful projects.</a:t>
            </a:r>
          </a:p>
          <a:p>
            <a:pPr marL="800100" lvl="1" indent="-342900">
              <a:spcBef>
                <a:spcPts val="180"/>
              </a:spcBef>
              <a:spcAft>
                <a:spcPts val="180"/>
              </a:spcAft>
              <a:buFont typeface="Symbol" pitchFamily="2" charset="2"/>
              <a:buChar char=""/>
            </a:pPr>
            <a:r>
              <a:rPr lang="en-US" dirty="0">
                <a:effectLst/>
                <a:latin typeface="+mj-lt"/>
                <a:ea typeface="Times New Roman" panose="02020603050405020304" pitchFamily="18" charset="0"/>
                <a:cs typeface="Symbol" pitchFamily="2" charset="2"/>
              </a:rPr>
              <a:t>Increase community awareness.</a:t>
            </a:r>
          </a:p>
          <a:p>
            <a:pPr marL="800100" lvl="1" indent="-342900">
              <a:spcBef>
                <a:spcPts val="180"/>
              </a:spcBef>
              <a:spcAft>
                <a:spcPts val="180"/>
              </a:spcAft>
              <a:buFont typeface="Symbol" pitchFamily="2" charset="2"/>
              <a:buChar char=""/>
            </a:pPr>
            <a:r>
              <a:rPr lang="en-US" dirty="0">
                <a:effectLst/>
                <a:latin typeface="+mj-lt"/>
                <a:ea typeface="Times New Roman" panose="02020603050405020304" pitchFamily="18" charset="0"/>
                <a:cs typeface="Symbol" pitchFamily="2" charset="2"/>
              </a:rPr>
              <a:t>Encourage clubs to participate in special initiatives.</a:t>
            </a:r>
          </a:p>
          <a:p>
            <a:pPr marL="800100" lvl="1" indent="-342900">
              <a:spcBef>
                <a:spcPts val="180"/>
              </a:spcBef>
              <a:spcAft>
                <a:spcPts val="180"/>
              </a:spcAft>
              <a:buFont typeface="Symbol" pitchFamily="2" charset="2"/>
              <a:buChar char=""/>
            </a:pPr>
            <a:r>
              <a:rPr lang="en-US" dirty="0">
                <a:effectLst/>
                <a:latin typeface="+mj-lt"/>
                <a:ea typeface="Times New Roman" panose="02020603050405020304" pitchFamily="18" charset="0"/>
                <a:cs typeface="Symbol" pitchFamily="2" charset="2"/>
              </a:rPr>
              <a:t>Give members a sense that their work matters.</a:t>
            </a:r>
          </a:p>
          <a:p>
            <a:endParaRPr lang="en-US" dirty="0"/>
          </a:p>
        </p:txBody>
      </p:sp>
      <p:pic>
        <p:nvPicPr>
          <p:cNvPr id="4" name="Picture 3">
            <a:extLst>
              <a:ext uri="{FF2B5EF4-FFF2-40B4-BE49-F238E27FC236}">
                <a16:creationId xmlns:a16="http://schemas.microsoft.com/office/drawing/2014/main" id="{E64321CD-8426-E980-62DA-603091A1A43F}"/>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2348002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4157B-B7A8-0CB0-E5BA-C89AF8036A3D}"/>
              </a:ext>
            </a:extLst>
          </p:cNvPr>
          <p:cNvSpPr>
            <a:spLocks noGrp="1"/>
          </p:cNvSpPr>
          <p:nvPr>
            <p:ph type="title"/>
          </p:nvPr>
        </p:nvSpPr>
        <p:spPr/>
        <p:txBody>
          <a:bodyPr/>
          <a:lstStyle/>
          <a:p>
            <a:r>
              <a:rPr lang="en-US" dirty="0"/>
              <a:t>		Service Chair Best Practices</a:t>
            </a:r>
          </a:p>
        </p:txBody>
      </p:sp>
      <p:sp>
        <p:nvSpPr>
          <p:cNvPr id="3" name="Content Placeholder 2">
            <a:extLst>
              <a:ext uri="{FF2B5EF4-FFF2-40B4-BE49-F238E27FC236}">
                <a16:creationId xmlns:a16="http://schemas.microsoft.com/office/drawing/2014/main" id="{8114E79D-C7AF-F9A5-A62C-78EB862A1F09}"/>
              </a:ext>
            </a:extLst>
          </p:cNvPr>
          <p:cNvSpPr>
            <a:spLocks noGrp="1"/>
          </p:cNvSpPr>
          <p:nvPr>
            <p:ph idx="1"/>
          </p:nvPr>
        </p:nvSpPr>
        <p:spPr/>
        <p:txBody>
          <a:bodyPr>
            <a:normAutofit lnSpcReduction="10000"/>
          </a:bodyPr>
          <a:lstStyle/>
          <a:p>
            <a:pPr marL="0" marR="0" indent="0">
              <a:spcBef>
                <a:spcPts val="900"/>
              </a:spcBef>
              <a:spcAft>
                <a:spcPts val="900"/>
              </a:spcAft>
              <a:buNone/>
            </a:pPr>
            <a:r>
              <a:rPr lang="en-US" dirty="0">
                <a:effectLst/>
                <a:latin typeface="Aptos" panose="020B0004020202020204" pitchFamily="34" charset="0"/>
                <a:ea typeface="Times New Roman" panose="02020603050405020304" pitchFamily="18" charset="0"/>
                <a:cs typeface="Times New Roman" panose="02020603050405020304" pitchFamily="18" charset="0"/>
              </a:rPr>
              <a:t>Create a simple </a:t>
            </a:r>
            <a:r>
              <a:rPr lang="en-US" b="1" dirty="0">
                <a:effectLst/>
                <a:latin typeface="Aptos" panose="020B0004020202020204" pitchFamily="34" charset="0"/>
                <a:ea typeface="Times New Roman" panose="02020603050405020304" pitchFamily="18" charset="0"/>
                <a:cs typeface="Times New Roman" panose="02020603050405020304" pitchFamily="18" charset="0"/>
              </a:rPr>
              <a:t>Service Recognition Calendar</a:t>
            </a:r>
            <a:r>
              <a:rPr lang="en-US" dirty="0">
                <a:effectLst/>
                <a:latin typeface="Aptos" panose="020B0004020202020204" pitchFamily="34" charset="0"/>
                <a:ea typeface="Times New Roman" panose="02020603050405020304" pitchFamily="18" charset="0"/>
                <a:cs typeface="Times New Roman" panose="02020603050405020304" pitchFamily="18" charset="0"/>
              </a:rPr>
              <a:t> that identifies:</a:t>
            </a:r>
          </a:p>
          <a:p>
            <a:pPr marL="342900" marR="0" lvl="0" indent="-342900">
              <a:spcBef>
                <a:spcPts val="180"/>
              </a:spcBef>
              <a:spcAft>
                <a:spcPts val="180"/>
              </a:spcAft>
              <a:buFont typeface="Symbol" pitchFamily="2" charset="2"/>
              <a:buChar char=""/>
            </a:pPr>
            <a:r>
              <a:rPr lang="en-US" sz="2400" dirty="0">
                <a:effectLst/>
                <a:latin typeface="Aptos" panose="020B0004020202020204" pitchFamily="34" charset="0"/>
                <a:ea typeface="Times New Roman" panose="02020603050405020304" pitchFamily="18" charset="0"/>
                <a:cs typeface="Symbol" pitchFamily="2" charset="2"/>
              </a:rPr>
              <a:t>Major Lions International Service Weeks.</a:t>
            </a:r>
          </a:p>
          <a:p>
            <a:pPr marL="342900" marR="0" lvl="0" indent="-342900">
              <a:spcBef>
                <a:spcPts val="180"/>
              </a:spcBef>
              <a:spcAft>
                <a:spcPts val="180"/>
              </a:spcAft>
              <a:buFont typeface="Symbol" pitchFamily="2" charset="2"/>
              <a:buChar char=""/>
            </a:pPr>
            <a:r>
              <a:rPr lang="en-US" sz="2400" dirty="0">
                <a:effectLst/>
                <a:latin typeface="Aptos" panose="020B0004020202020204" pitchFamily="34" charset="0"/>
                <a:ea typeface="Times New Roman" panose="02020603050405020304" pitchFamily="18" charset="0"/>
                <a:cs typeface="Symbol" pitchFamily="2" charset="2"/>
              </a:rPr>
              <a:t>District service initiatives.</a:t>
            </a:r>
          </a:p>
          <a:p>
            <a:pPr marL="342900" marR="0" lvl="0" indent="-342900">
              <a:spcBef>
                <a:spcPts val="180"/>
              </a:spcBef>
              <a:spcAft>
                <a:spcPts val="180"/>
              </a:spcAft>
              <a:buFont typeface="Symbol" pitchFamily="2" charset="2"/>
              <a:buChar char=""/>
            </a:pPr>
            <a:r>
              <a:rPr lang="en-US" sz="2400" dirty="0">
                <a:effectLst/>
                <a:latin typeface="Aptos" panose="020B0004020202020204" pitchFamily="34" charset="0"/>
                <a:ea typeface="Times New Roman" panose="02020603050405020304" pitchFamily="18" charset="0"/>
                <a:cs typeface="Symbol" pitchFamily="2" charset="2"/>
              </a:rPr>
              <a:t>Club signature projects.</a:t>
            </a:r>
          </a:p>
          <a:p>
            <a:pPr marL="342900" marR="0" lvl="0" indent="-342900">
              <a:spcBef>
                <a:spcPts val="180"/>
              </a:spcBef>
              <a:spcAft>
                <a:spcPts val="180"/>
              </a:spcAft>
              <a:buFont typeface="Symbol" pitchFamily="2" charset="2"/>
              <a:buChar char=""/>
            </a:pPr>
            <a:r>
              <a:rPr lang="en-US" sz="2400" dirty="0">
                <a:effectLst/>
                <a:latin typeface="Aptos" panose="020B0004020202020204" pitchFamily="34" charset="0"/>
                <a:ea typeface="Times New Roman" panose="02020603050405020304" pitchFamily="18" charset="0"/>
                <a:cs typeface="Symbol" pitchFamily="2" charset="2"/>
              </a:rPr>
              <a:t>Reporting deadlines.</a:t>
            </a:r>
          </a:p>
          <a:p>
            <a:pPr marL="342900" marR="0" lvl="0" indent="-342900">
              <a:spcBef>
                <a:spcPts val="180"/>
              </a:spcBef>
              <a:spcAft>
                <a:spcPts val="180"/>
              </a:spcAft>
              <a:buFont typeface="Symbol" pitchFamily="2" charset="2"/>
              <a:buChar char=""/>
            </a:pPr>
            <a:r>
              <a:rPr lang="en-US" sz="2400" dirty="0">
                <a:effectLst/>
                <a:latin typeface="Aptos" panose="020B0004020202020204" pitchFamily="34" charset="0"/>
                <a:ea typeface="Times New Roman" panose="02020603050405020304" pitchFamily="18" charset="0"/>
                <a:cs typeface="Symbol" pitchFamily="2" charset="2"/>
              </a:rPr>
              <a:t>Award and recognition opportunities.</a:t>
            </a:r>
          </a:p>
          <a:p>
            <a:pPr marL="342900" marR="0" lvl="0" indent="-342900">
              <a:spcBef>
                <a:spcPts val="180"/>
              </a:spcBef>
              <a:spcAft>
                <a:spcPts val="180"/>
              </a:spcAft>
              <a:buFont typeface="Symbol" pitchFamily="2" charset="2"/>
              <a:buChar char=""/>
            </a:pPr>
            <a:r>
              <a:rPr lang="en-US" sz="2400" dirty="0">
                <a:effectLst/>
                <a:latin typeface="Aptos" panose="020B0004020202020204" pitchFamily="34" charset="0"/>
                <a:ea typeface="Times New Roman" panose="02020603050405020304" pitchFamily="18" charset="0"/>
                <a:cs typeface="Symbol" pitchFamily="2" charset="2"/>
              </a:rPr>
              <a:t>Social media and publicity opportunities.</a:t>
            </a:r>
          </a:p>
          <a:p>
            <a:pPr marL="304800" marR="304800">
              <a:spcBef>
                <a:spcPts val="500"/>
              </a:spcBef>
              <a:spcAft>
                <a:spcPts val="500"/>
              </a:spcAft>
            </a:pPr>
            <a:endParaRPr lang="en-US" sz="1800" b="1" dirty="0">
              <a:effectLst/>
              <a:latin typeface="Aptos" panose="020B0004020202020204" pitchFamily="34" charset="0"/>
              <a:ea typeface="Times New Roman" panose="02020603050405020304" pitchFamily="18" charset="0"/>
              <a:cs typeface="Times New Roman" panose="02020603050405020304" pitchFamily="18" charset="0"/>
            </a:endParaRPr>
          </a:p>
          <a:p>
            <a:pPr marL="76200" marR="304800" indent="0">
              <a:spcBef>
                <a:spcPts val="500"/>
              </a:spcBef>
              <a:spcAft>
                <a:spcPts val="500"/>
              </a:spcAft>
              <a:buNone/>
            </a:pPr>
            <a:r>
              <a:rPr lang="en-US" sz="2400" b="1" dirty="0">
                <a:effectLst/>
                <a:latin typeface="Aptos" panose="020B0004020202020204" pitchFamily="34" charset="0"/>
                <a:ea typeface="Times New Roman" panose="02020603050405020304" pitchFamily="18" charset="0"/>
                <a:cs typeface="Times New Roman" panose="02020603050405020304" pitchFamily="18" charset="0"/>
              </a:rPr>
              <a:t>Do not wait until the end of the year to discover that your club completed an outstanding project that could have been recognized. Know the opportunities early and plan accordingly.</a:t>
            </a:r>
            <a:endParaRPr lang="en-US" sz="2400" dirty="0">
              <a:effectLst/>
              <a:latin typeface="Aptos" panose="020B0004020202020204" pitchFamily="34" charset="0"/>
              <a:ea typeface="Times New Roman" panose="02020603050405020304" pitchFamily="18" charset="0"/>
              <a:cs typeface="Times New Roman" panose="02020603050405020304" pitchFamily="18" charset="0"/>
            </a:endParaRPr>
          </a:p>
          <a:p>
            <a:endParaRPr lang="en-US" dirty="0"/>
          </a:p>
        </p:txBody>
      </p:sp>
      <p:pic>
        <p:nvPicPr>
          <p:cNvPr id="4" name="Picture 3">
            <a:extLst>
              <a:ext uri="{FF2B5EF4-FFF2-40B4-BE49-F238E27FC236}">
                <a16:creationId xmlns:a16="http://schemas.microsoft.com/office/drawing/2014/main" id="{5522BC23-0B7D-7EEE-760F-14975D8814AB}"/>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29640109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3AF18380-D77B-AC03-036A-2D7CED3328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31C066-2DA4-374D-BCAD-D36A612E8FF3}"/>
              </a:ext>
            </a:extLst>
          </p:cNvPr>
          <p:cNvSpPr>
            <a:spLocks noGrp="1"/>
          </p:cNvSpPr>
          <p:nvPr>
            <p:ph type="title"/>
          </p:nvPr>
        </p:nvSpPr>
        <p:spPr>
          <a:noFill/>
        </p:spPr>
        <p:txBody>
          <a:bodyPr/>
          <a:lstStyle/>
          <a:p>
            <a:r>
              <a:rPr lang="en-US" b="1" dirty="0"/>
              <a:t>	Supplemental Information</a:t>
            </a:r>
          </a:p>
        </p:txBody>
      </p:sp>
      <p:sp>
        <p:nvSpPr>
          <p:cNvPr id="3" name="Content Placeholder 2">
            <a:extLst>
              <a:ext uri="{FF2B5EF4-FFF2-40B4-BE49-F238E27FC236}">
                <a16:creationId xmlns:a16="http://schemas.microsoft.com/office/drawing/2014/main" id="{7215FB2B-98EB-1530-A1F6-56D776DEA0A2}"/>
              </a:ext>
            </a:extLst>
          </p:cNvPr>
          <p:cNvSpPr>
            <a:spLocks noGrp="1"/>
          </p:cNvSpPr>
          <p:nvPr>
            <p:ph idx="1"/>
          </p:nvPr>
        </p:nvSpPr>
        <p:spPr>
          <a:noFill/>
        </p:spPr>
        <p:txBody>
          <a:bodyPr>
            <a:normAutofit fontScale="92500" lnSpcReduction="10000"/>
          </a:bodyPr>
          <a:lstStyle/>
          <a:p>
            <a:pPr marL="0" indent="0">
              <a:buNone/>
            </a:pPr>
            <a:r>
              <a:rPr lang="en-US" dirty="0">
                <a:solidFill>
                  <a:srgbClr val="0070C0"/>
                </a:solidFill>
                <a:effectLst>
                  <a:outerShdw blurRad="38100" dist="38100" dir="2700000" algn="tl">
                    <a:srgbClr val="000000">
                      <a:alpha val="43137"/>
                    </a:srgbClr>
                  </a:outerShdw>
                </a:effectLst>
              </a:rPr>
              <a:t>Action Item</a:t>
            </a:r>
          </a:p>
          <a:p>
            <a:r>
              <a:rPr lang="en-US" dirty="0"/>
              <a:t>Monitor the BLOG on valions.org for updates on LCI and District GAT and Service Posts</a:t>
            </a:r>
          </a:p>
          <a:p>
            <a:pPr marL="0" indent="0">
              <a:buNone/>
            </a:pPr>
            <a:endParaRPr lang="en-US" dirty="0"/>
          </a:p>
          <a:p>
            <a:pPr marL="0" indent="0">
              <a:buNone/>
            </a:pPr>
            <a:r>
              <a:rPr lang="en-US" dirty="0">
                <a:solidFill>
                  <a:srgbClr val="0070C0"/>
                </a:solidFill>
                <a:effectLst>
                  <a:outerShdw blurRad="38100" dist="38100" dir="2700000" algn="tl">
                    <a:srgbClr val="000000">
                      <a:alpha val="43137"/>
                    </a:srgbClr>
                  </a:outerShdw>
                </a:effectLst>
              </a:rPr>
              <a:t>Useful Links</a:t>
            </a:r>
          </a:p>
          <a:p>
            <a:r>
              <a:rPr lang="en-US" dirty="0"/>
              <a:t>GAT Facebook page: </a:t>
            </a:r>
            <a:r>
              <a:rPr lang="en-US" dirty="0">
                <a:hlinkClick r:id="rId2"/>
              </a:rPr>
              <a:t>https://www.facebook.com/share/g/1EnBAQKVgn/</a:t>
            </a:r>
            <a:endParaRPr lang="en-US" dirty="0"/>
          </a:p>
          <a:p>
            <a:pPr marL="0" indent="0">
              <a:buNone/>
            </a:pPr>
            <a:endParaRPr lang="en-US" dirty="0"/>
          </a:p>
          <a:p>
            <a:r>
              <a:rPr lang="en-US" dirty="0"/>
              <a:t>District 24-L Club Officer Reference Guide</a:t>
            </a:r>
          </a:p>
          <a:p>
            <a:pPr marL="0" indent="0">
              <a:buNone/>
            </a:pPr>
            <a:r>
              <a:rPr lang="en-US" dirty="0"/>
              <a:t> </a:t>
            </a:r>
            <a:r>
              <a:rPr lang="en-US" dirty="0">
                <a:hlinkClick r:id="rId3"/>
              </a:rPr>
              <a:t>https://lionsdistrict24l.org/wp-content/uploads/2025/07/Officer-Reference-Guide.pdf</a:t>
            </a:r>
            <a:endParaRPr lang="en-US" dirty="0"/>
          </a:p>
          <a:p>
            <a:endParaRPr lang="en-US" dirty="0"/>
          </a:p>
          <a:p>
            <a:endParaRPr lang="en-US" dirty="0"/>
          </a:p>
        </p:txBody>
      </p:sp>
      <p:pic>
        <p:nvPicPr>
          <p:cNvPr id="4" name="Picture 3">
            <a:extLst>
              <a:ext uri="{FF2B5EF4-FFF2-40B4-BE49-F238E27FC236}">
                <a16:creationId xmlns:a16="http://schemas.microsoft.com/office/drawing/2014/main" id="{21DB7833-0144-AE5F-82EA-EEC0C956A7ED}"/>
              </a:ext>
            </a:extLst>
          </p:cNvPr>
          <p:cNvPicPr>
            <a:picLocks noChangeAspect="1"/>
          </p:cNvPicPr>
          <p:nvPr/>
        </p:nvPicPr>
        <p:blipFill>
          <a:blip r:embed="rId4"/>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1336727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C6A9A-9F55-6F33-0E46-BC74924B567A}"/>
              </a:ext>
            </a:extLst>
          </p:cNvPr>
          <p:cNvSpPr>
            <a:spLocks noGrp="1"/>
          </p:cNvSpPr>
          <p:nvPr>
            <p:ph type="title"/>
          </p:nvPr>
        </p:nvSpPr>
        <p:spPr/>
        <p:txBody>
          <a:bodyPr/>
          <a:lstStyle/>
          <a:p>
            <a:r>
              <a:rPr lang="en-US" dirty="0"/>
              <a:t>		</a:t>
            </a:r>
            <a:r>
              <a:rPr lang="en-US" b="1" dirty="0"/>
              <a:t>Personal Action Plan</a:t>
            </a:r>
          </a:p>
        </p:txBody>
      </p:sp>
      <p:sp>
        <p:nvSpPr>
          <p:cNvPr id="3" name="Content Placeholder 2">
            <a:extLst>
              <a:ext uri="{FF2B5EF4-FFF2-40B4-BE49-F238E27FC236}">
                <a16:creationId xmlns:a16="http://schemas.microsoft.com/office/drawing/2014/main" id="{0C44673E-5752-2593-A66B-2B3CD545AEC1}"/>
              </a:ext>
            </a:extLst>
          </p:cNvPr>
          <p:cNvSpPr>
            <a:spLocks noGrp="1"/>
          </p:cNvSpPr>
          <p:nvPr>
            <p:ph idx="1"/>
          </p:nvPr>
        </p:nvSpPr>
        <p:spPr>
          <a:xfrm>
            <a:off x="838200" y="1532238"/>
            <a:ext cx="10515600" cy="4644725"/>
          </a:xfrm>
        </p:spPr>
        <p:txBody>
          <a:bodyPr>
            <a:normAutofit lnSpcReduction="10000"/>
          </a:bodyPr>
          <a:lstStyle/>
          <a:p>
            <a:pPr marL="0" marR="0" indent="0">
              <a:spcBef>
                <a:spcPts val="900"/>
              </a:spcBef>
              <a:spcAft>
                <a:spcPts val="900"/>
              </a:spcAft>
              <a:buNone/>
            </a:pPr>
            <a:endParaRPr lang="en-US" sz="1800" b="1"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a:spcBef>
                <a:spcPts val="900"/>
              </a:spcBef>
              <a:spcAft>
                <a:spcPts val="900"/>
              </a:spcAft>
            </a:pPr>
            <a:r>
              <a:rPr lang="en-US" sz="2400" b="1" dirty="0">
                <a:effectLst/>
                <a:latin typeface="+mj-lt"/>
                <a:ea typeface="Times New Roman" panose="02020603050405020304" pitchFamily="18" charset="0"/>
                <a:cs typeface="Times New Roman" panose="02020603050405020304" pitchFamily="18" charset="0"/>
              </a:rPr>
              <a:t>1. One community need I want to learn more about:</a:t>
            </a:r>
            <a:br>
              <a:rPr lang="en-US" sz="2400" dirty="0">
                <a:effectLst/>
                <a:latin typeface="+mj-lt"/>
                <a:ea typeface="Times New Roman" panose="02020603050405020304" pitchFamily="18" charset="0"/>
                <a:cs typeface="Times New Roman" panose="02020603050405020304" pitchFamily="18" charset="0"/>
              </a:rPr>
            </a:br>
            <a:endParaRPr lang="en-US" sz="2400" dirty="0">
              <a:effectLst/>
              <a:latin typeface="+mj-lt"/>
              <a:ea typeface="Times New Roman" panose="02020603050405020304" pitchFamily="18" charset="0"/>
              <a:cs typeface="Times New Roman" panose="02020603050405020304" pitchFamily="18" charset="0"/>
            </a:endParaRPr>
          </a:p>
          <a:p>
            <a:pPr marL="0" marR="0">
              <a:spcBef>
                <a:spcPts val="900"/>
              </a:spcBef>
              <a:spcAft>
                <a:spcPts val="900"/>
              </a:spcAft>
            </a:pPr>
            <a:r>
              <a:rPr lang="en-US" sz="2400" b="1" dirty="0">
                <a:effectLst/>
                <a:latin typeface="+mj-lt"/>
                <a:ea typeface="Times New Roman" panose="02020603050405020304" pitchFamily="18" charset="0"/>
                <a:cs typeface="Times New Roman" panose="02020603050405020304" pitchFamily="18" charset="0"/>
              </a:rPr>
              <a:t>2. One way I will gather member input or identify member passions:</a:t>
            </a:r>
            <a:br>
              <a:rPr lang="en-US" sz="2400" dirty="0">
                <a:effectLst/>
                <a:latin typeface="+mj-lt"/>
                <a:ea typeface="Times New Roman" panose="02020603050405020304" pitchFamily="18" charset="0"/>
                <a:cs typeface="Times New Roman" panose="02020603050405020304" pitchFamily="18" charset="0"/>
              </a:rPr>
            </a:br>
            <a:endParaRPr lang="en-US" sz="2400" dirty="0">
              <a:effectLst/>
              <a:latin typeface="+mj-lt"/>
              <a:ea typeface="Times New Roman" panose="02020603050405020304" pitchFamily="18" charset="0"/>
              <a:cs typeface="Times New Roman" panose="02020603050405020304" pitchFamily="18" charset="0"/>
            </a:endParaRPr>
          </a:p>
          <a:p>
            <a:pPr marL="0" marR="0">
              <a:spcBef>
                <a:spcPts val="900"/>
              </a:spcBef>
              <a:spcAft>
                <a:spcPts val="900"/>
              </a:spcAft>
            </a:pPr>
            <a:r>
              <a:rPr lang="en-US" sz="2400" b="1" dirty="0">
                <a:effectLst/>
                <a:latin typeface="+mj-lt"/>
                <a:ea typeface="Times New Roman" panose="02020603050405020304" pitchFamily="18" charset="0"/>
                <a:cs typeface="Times New Roman" panose="02020603050405020304" pitchFamily="18" charset="0"/>
              </a:rPr>
              <a:t>3. One action I will take to improve our service reporting, participation, or visibility:</a:t>
            </a:r>
            <a:br>
              <a:rPr lang="en-US" sz="2400" dirty="0">
                <a:effectLst/>
                <a:latin typeface="+mj-lt"/>
                <a:ea typeface="Times New Roman" panose="02020603050405020304" pitchFamily="18" charset="0"/>
                <a:cs typeface="Times New Roman" panose="02020603050405020304" pitchFamily="18" charset="0"/>
              </a:rPr>
            </a:br>
            <a:endParaRPr lang="en-US" sz="2400" dirty="0">
              <a:effectLst/>
              <a:latin typeface="+mj-lt"/>
              <a:ea typeface="Times New Roman" panose="02020603050405020304" pitchFamily="18" charset="0"/>
              <a:cs typeface="Times New Roman" panose="02020603050405020304" pitchFamily="18" charset="0"/>
            </a:endParaRPr>
          </a:p>
          <a:p>
            <a:pPr marL="0" indent="0">
              <a:spcBef>
                <a:spcPts val="900"/>
              </a:spcBef>
              <a:spcAft>
                <a:spcPts val="900"/>
              </a:spcAft>
              <a:buNone/>
            </a:pPr>
            <a:r>
              <a:rPr lang="en-US" sz="2400" b="1" dirty="0">
                <a:effectLst/>
                <a:latin typeface="+mj-lt"/>
                <a:ea typeface="Times New Roman" panose="02020603050405020304" pitchFamily="18" charset="0"/>
                <a:cs typeface="Times New Roman" panose="02020603050405020304" pitchFamily="18" charset="0"/>
              </a:rPr>
              <a:t>“My responsibility is not simply to schedule service projects. I help my club identify where we can make the greatest difference, engage our members in meaningful service, connect with the larger Lions mission, accurately report our impact, celebrate our accomplishments, and use service to strengthen our club and community.”</a:t>
            </a:r>
          </a:p>
          <a:p>
            <a:pPr marL="0" marR="0">
              <a:spcBef>
                <a:spcPts val="900"/>
              </a:spcBef>
              <a:spcAft>
                <a:spcPts val="900"/>
              </a:spcAft>
            </a:pPr>
            <a:endParaRPr lang="en-US" dirty="0"/>
          </a:p>
        </p:txBody>
      </p:sp>
      <p:pic>
        <p:nvPicPr>
          <p:cNvPr id="4" name="Picture 3">
            <a:extLst>
              <a:ext uri="{FF2B5EF4-FFF2-40B4-BE49-F238E27FC236}">
                <a16:creationId xmlns:a16="http://schemas.microsoft.com/office/drawing/2014/main" id="{15ECF005-7C39-5D04-03F9-133BDBD56687}"/>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33271860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D9365A88-AD4E-6722-7937-20C33643A7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9C1BA3-7B07-2789-114B-24595ACA424A}"/>
              </a:ext>
            </a:extLst>
          </p:cNvPr>
          <p:cNvSpPr>
            <a:spLocks noGrp="1"/>
          </p:cNvSpPr>
          <p:nvPr>
            <p:ph type="title"/>
          </p:nvPr>
        </p:nvSpPr>
        <p:spPr>
          <a:xfrm>
            <a:off x="838199" y="374668"/>
            <a:ext cx="10515600" cy="1325563"/>
          </a:xfrm>
        </p:spPr>
        <p:txBody>
          <a:bodyPr/>
          <a:lstStyle/>
          <a:p>
            <a: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t>International President Mark Lyon’s </a:t>
            </a:r>
            <a:b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t>                   </a:t>
            </a:r>
            <a:r>
              <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rPr>
              <a:t>Remarks on Service</a:t>
            </a:r>
            <a:endParaRPr lang="en-US" b="1" dirty="0"/>
          </a:p>
        </p:txBody>
      </p:sp>
      <p:pic>
        <p:nvPicPr>
          <p:cNvPr id="4" name="Picture 3">
            <a:extLst>
              <a:ext uri="{FF2B5EF4-FFF2-40B4-BE49-F238E27FC236}">
                <a16:creationId xmlns:a16="http://schemas.microsoft.com/office/drawing/2014/main" id="{6A0FA888-11B2-F61B-17CC-EDB71342A924}"/>
              </a:ext>
            </a:extLst>
          </p:cNvPr>
          <p:cNvPicPr>
            <a:picLocks noChangeAspect="1"/>
          </p:cNvPicPr>
          <p:nvPr/>
        </p:nvPicPr>
        <p:blipFill>
          <a:blip r:embed="rId2"/>
          <a:stretch>
            <a:fillRect/>
          </a:stretch>
        </p:blipFill>
        <p:spPr>
          <a:xfrm>
            <a:off x="9959545" y="384211"/>
            <a:ext cx="1167951" cy="1306478"/>
          </a:xfrm>
          <a:prstGeom prst="rect">
            <a:avLst/>
          </a:prstGeom>
        </p:spPr>
      </p:pic>
      <p:pic>
        <p:nvPicPr>
          <p:cNvPr id="10" name="Picture 9">
            <a:hlinkClick r:id="rId3"/>
            <a:extLst>
              <a:ext uri="{FF2B5EF4-FFF2-40B4-BE49-F238E27FC236}">
                <a16:creationId xmlns:a16="http://schemas.microsoft.com/office/drawing/2014/main" id="{5E9FD387-E137-61F7-B193-A3CF7CF04593}"/>
              </a:ext>
            </a:extLst>
          </p:cNvPr>
          <p:cNvPicPr>
            <a:picLocks noChangeAspect="1"/>
          </p:cNvPicPr>
          <p:nvPr/>
        </p:nvPicPr>
        <p:blipFill>
          <a:blip r:embed="rId4"/>
          <a:stretch>
            <a:fillRect/>
          </a:stretch>
        </p:blipFill>
        <p:spPr>
          <a:xfrm>
            <a:off x="2156237" y="1891703"/>
            <a:ext cx="7065526" cy="400025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1" name="TextBox 10">
            <a:extLst>
              <a:ext uri="{FF2B5EF4-FFF2-40B4-BE49-F238E27FC236}">
                <a16:creationId xmlns:a16="http://schemas.microsoft.com/office/drawing/2014/main" id="{CC1B6651-277F-19BD-5FF2-D229350417CF}"/>
              </a:ext>
            </a:extLst>
          </p:cNvPr>
          <p:cNvSpPr txBox="1"/>
          <p:nvPr/>
        </p:nvSpPr>
        <p:spPr>
          <a:xfrm>
            <a:off x="4345373" y="6005145"/>
            <a:ext cx="2885790" cy="369332"/>
          </a:xfrm>
          <a:prstGeom prst="rect">
            <a:avLst/>
          </a:prstGeom>
          <a:solidFill>
            <a:srgbClr val="FFFF00"/>
          </a:solidFill>
        </p:spPr>
        <p:txBody>
          <a:bodyPr wrap="none" rtlCol="0">
            <a:spAutoFit/>
          </a:bodyPr>
          <a:lstStyle/>
          <a:p>
            <a:r>
              <a:rPr lang="en-US" dirty="0"/>
              <a:t>Click on picture to play video</a:t>
            </a:r>
          </a:p>
        </p:txBody>
      </p:sp>
    </p:spTree>
    <p:extLst>
      <p:ext uri="{BB962C8B-B14F-4D97-AF65-F5344CB8AC3E}">
        <p14:creationId xmlns:p14="http://schemas.microsoft.com/office/powerpoint/2010/main" val="620588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6471A-D09A-7CD4-BE71-3BB8547897AB}"/>
              </a:ext>
            </a:extLst>
          </p:cNvPr>
          <p:cNvSpPr>
            <a:spLocks noGrp="1"/>
          </p:cNvSpPr>
          <p:nvPr>
            <p:ph type="title"/>
          </p:nvPr>
        </p:nvSpPr>
        <p:spPr/>
        <p:txBody>
          <a:bodyPr/>
          <a:lstStyle/>
          <a:p>
            <a:r>
              <a:rPr lang="en-US" b="1" dirty="0"/>
              <a:t>				Questions?</a:t>
            </a:r>
          </a:p>
        </p:txBody>
      </p:sp>
      <p:sp>
        <p:nvSpPr>
          <p:cNvPr id="3" name="Content Placeholder 2">
            <a:extLst>
              <a:ext uri="{FF2B5EF4-FFF2-40B4-BE49-F238E27FC236}">
                <a16:creationId xmlns:a16="http://schemas.microsoft.com/office/drawing/2014/main" id="{ECFA078F-0B13-B08A-0878-EB23099EC50F}"/>
              </a:ext>
            </a:extLst>
          </p:cNvPr>
          <p:cNvSpPr>
            <a:spLocks noGrp="1"/>
          </p:cNvSpPr>
          <p:nvPr>
            <p:ph idx="1"/>
          </p:nvPr>
        </p:nvSpPr>
        <p:spPr/>
        <p:txBody>
          <a:bodyPr>
            <a:normAutofit/>
          </a:bodyPr>
          <a:lstStyle/>
          <a:p>
            <a:pPr marL="0" indent="0">
              <a:buNone/>
            </a:pPr>
            <a:r>
              <a:rPr lang="en-US" sz="9600" i="1" dirty="0"/>
              <a:t>	</a:t>
            </a:r>
          </a:p>
          <a:p>
            <a:pPr marL="0" indent="0">
              <a:buNone/>
            </a:pPr>
            <a:r>
              <a:rPr lang="en-US" sz="9600" i="1" dirty="0"/>
              <a:t>		Thank You!!</a:t>
            </a:r>
          </a:p>
        </p:txBody>
      </p:sp>
      <p:pic>
        <p:nvPicPr>
          <p:cNvPr id="4" name="Picture 3">
            <a:extLst>
              <a:ext uri="{FF2B5EF4-FFF2-40B4-BE49-F238E27FC236}">
                <a16:creationId xmlns:a16="http://schemas.microsoft.com/office/drawing/2014/main" id="{80A5F74D-6ABF-7D8C-BC45-14C5F2E81421}"/>
              </a:ext>
            </a:extLst>
          </p:cNvPr>
          <p:cNvPicPr>
            <a:picLocks noChangeAspect="1"/>
          </p:cNvPicPr>
          <p:nvPr/>
        </p:nvPicPr>
        <p:blipFill>
          <a:blip r:embed="rId2"/>
          <a:stretch>
            <a:fillRect/>
          </a:stretch>
        </p:blipFill>
        <p:spPr>
          <a:xfrm>
            <a:off x="9959545" y="384211"/>
            <a:ext cx="1167951" cy="1306478"/>
          </a:xfrm>
          <a:prstGeom prst="rect">
            <a:avLst/>
          </a:prstGeom>
        </p:spPr>
      </p:pic>
    </p:spTree>
    <p:extLst>
      <p:ext uri="{BB962C8B-B14F-4D97-AF65-F5344CB8AC3E}">
        <p14:creationId xmlns:p14="http://schemas.microsoft.com/office/powerpoint/2010/main" val="4578196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3416</TotalTime>
  <Words>2187</Words>
  <Application>Microsoft Office PowerPoint</Application>
  <PresentationFormat>Widescreen</PresentationFormat>
  <Paragraphs>203</Paragraphs>
  <Slides>29</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Aptos</vt:lpstr>
      <vt:lpstr>Arial</vt:lpstr>
      <vt:lpstr>Calibri</vt:lpstr>
      <vt:lpstr>Calibri Light</vt:lpstr>
      <vt:lpstr>Google Sans</vt:lpstr>
      <vt:lpstr>Helvetica Neue</vt:lpstr>
      <vt:lpstr>Helvetica Neue Bold Condensed</vt:lpstr>
      <vt:lpstr>Symbol</vt:lpstr>
      <vt:lpstr>Wingdings</vt:lpstr>
      <vt:lpstr>Office Theme</vt:lpstr>
      <vt:lpstr>Club Service Chair Training</vt:lpstr>
      <vt:lpstr>Global Action Team (GAT)   Where do you fit in?</vt:lpstr>
      <vt:lpstr>Lions Clubs Global Causes</vt:lpstr>
      <vt:lpstr>       Why Service Matters</vt:lpstr>
      <vt:lpstr>What are your Responsibilities as  Club Service Chair?</vt:lpstr>
      <vt:lpstr>  The Service Chair’s Role</vt:lpstr>
      <vt:lpstr>Planning Service - Simple to Complex</vt:lpstr>
      <vt:lpstr>         Club Quality Initiative (CQI)</vt:lpstr>
      <vt:lpstr>       Importance of Reporting Service</vt:lpstr>
      <vt:lpstr>      Importance of Reporting Service</vt:lpstr>
      <vt:lpstr>        What Service Do You Report?</vt:lpstr>
      <vt:lpstr>      What Service Do You Report?</vt:lpstr>
      <vt:lpstr>   What Makes an Activity Reportable?</vt:lpstr>
      <vt:lpstr>       What is NOT Reportable?</vt:lpstr>
      <vt:lpstr>  Lions Weeks of Service</vt:lpstr>
      <vt:lpstr>Why Participate in Lions International  Service Weeks and Initiatives?</vt:lpstr>
      <vt:lpstr>  District Service Projects</vt:lpstr>
      <vt:lpstr>    The Service Chair should: </vt:lpstr>
      <vt:lpstr>Community Visibility Through Service</vt:lpstr>
      <vt:lpstr>Community Visibility Through Service</vt:lpstr>
      <vt:lpstr>Lions Virtual AI Models &amp; Service</vt:lpstr>
      <vt:lpstr> Remember to Celebrate Service    and Your Successes!!</vt:lpstr>
      <vt:lpstr>Kindness Matters Service Award Deadlines</vt:lpstr>
      <vt:lpstr> Why Recognition Matters</vt:lpstr>
      <vt:lpstr>  Service Chair Best Practices</vt:lpstr>
      <vt:lpstr> Supplemental Information</vt:lpstr>
      <vt:lpstr>  Personal Action Plan</vt:lpstr>
      <vt:lpstr>International President Mark Lyon’s                     Remarks on Service</vt:lpstr>
      <vt:lpstr>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Club Service Chair Training</dc:title>
  <dc:creator>evelyn marr</dc:creator>
  <cp:lastModifiedBy>Glen Logan</cp:lastModifiedBy>
  <cp:revision>20</cp:revision>
  <dcterms:created xsi:type="dcterms:W3CDTF">2026-07-22T13:32:47Z</dcterms:created>
  <dcterms:modified xsi:type="dcterms:W3CDTF">2026-08-22T01:25:08Z</dcterms:modified>
</cp:coreProperties>
</file>